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4" r:id="rId1"/>
  </p:sldMasterIdLst>
  <p:notesMasterIdLst>
    <p:notesMasterId r:id="rId26"/>
  </p:notesMasterIdLst>
  <p:handoutMasterIdLst>
    <p:handoutMasterId r:id="rId27"/>
  </p:handoutMasterIdLst>
  <p:sldIdLst>
    <p:sldId id="1519" r:id="rId2"/>
    <p:sldId id="1553" r:id="rId3"/>
    <p:sldId id="1520" r:id="rId4"/>
    <p:sldId id="1522" r:id="rId5"/>
    <p:sldId id="1571" r:id="rId6"/>
    <p:sldId id="1566" r:id="rId7"/>
    <p:sldId id="1570" r:id="rId8"/>
    <p:sldId id="1572" r:id="rId9"/>
    <p:sldId id="1573" r:id="rId10"/>
    <p:sldId id="1575" r:id="rId11"/>
    <p:sldId id="1556" r:id="rId12"/>
    <p:sldId id="1574" r:id="rId13"/>
    <p:sldId id="1576" r:id="rId14"/>
    <p:sldId id="1544" r:id="rId15"/>
    <p:sldId id="1564" r:id="rId16"/>
    <p:sldId id="1525" r:id="rId17"/>
    <p:sldId id="1567" r:id="rId18"/>
    <p:sldId id="1526" r:id="rId19"/>
    <p:sldId id="1577" r:id="rId20"/>
    <p:sldId id="1578" r:id="rId21"/>
    <p:sldId id="1580" r:id="rId22"/>
    <p:sldId id="1568" r:id="rId23"/>
    <p:sldId id="1524" r:id="rId24"/>
    <p:sldId id="1562" r:id="rId25"/>
  </p:sldIdLst>
  <p:sldSz cx="9144000" cy="6858000" type="screen4x3"/>
  <p:notesSz cx="6950075" cy="9236075"/>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8000"/>
    <a:srgbClr val="FF9900"/>
    <a:srgbClr val="00CC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06" autoAdjust="0"/>
    <p:restoredTop sz="65962" autoAdjust="0"/>
  </p:normalViewPr>
  <p:slideViewPr>
    <p:cSldViewPr>
      <p:cViewPr varScale="1">
        <p:scale>
          <a:sx n="138" d="100"/>
          <a:sy n="138" d="100"/>
        </p:scale>
        <p:origin x="114" y="6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306"/>
    </p:cViewPr>
  </p:sorterViewPr>
  <p:notesViewPr>
    <p:cSldViewPr>
      <p:cViewPr>
        <p:scale>
          <a:sx n="100" d="100"/>
          <a:sy n="100" d="100"/>
        </p:scale>
        <p:origin x="-816" y="2178"/>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388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idx="2"/>
          </p:nvPr>
        </p:nvSpPr>
        <p:spPr bwMode="auto">
          <a:xfrm>
            <a:off x="1176338" y="698500"/>
            <a:ext cx="4598987" cy="3451225"/>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926992" y="4387767"/>
            <a:ext cx="5096092" cy="4155919"/>
          </a:xfrm>
          <a:prstGeom prst="rect">
            <a:avLst/>
          </a:prstGeom>
          <a:noFill/>
          <a:ln w="12700">
            <a:noFill/>
            <a:miter lim="800000"/>
            <a:headEnd/>
            <a:tailEnd/>
          </a:ln>
          <a:effectLst/>
        </p:spPr>
        <p:txBody>
          <a:bodyPr vert="horz" wrap="square" lIns="91518" tIns="44957" rIns="91518" bIns="4495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42168208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0335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5542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9428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6519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6582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dirty="0"/>
          </a:p>
        </p:txBody>
      </p:sp>
      <p:sp>
        <p:nvSpPr>
          <p:cNvPr id="5"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3"/>
          <p:cNvSpPr>
            <a:spLocks noGrp="1" noChangeArrowheads="1"/>
          </p:cNvSpPr>
          <p:nvPr>
            <p:ph type="sldNum" sz="quarter" idx="12"/>
          </p:nvPr>
        </p:nvSpPr>
        <p:spPr>
          <a:ln/>
        </p:spPr>
        <p:txBody>
          <a:bodyPr/>
          <a:lstStyle>
            <a:lvl1pPr>
              <a:defRPr/>
            </a:lvl1pPr>
          </a:lstStyle>
          <a:p>
            <a:pPr>
              <a:defRPr/>
            </a:pPr>
            <a:fld id="{2119C49D-A298-4CE7-81AD-537AA5C2D3C5}"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dirty="0"/>
          </a:p>
        </p:txBody>
      </p:sp>
      <p:sp>
        <p:nvSpPr>
          <p:cNvPr id="5"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3"/>
          <p:cNvSpPr>
            <a:spLocks noGrp="1" noChangeArrowheads="1"/>
          </p:cNvSpPr>
          <p:nvPr>
            <p:ph type="sldNum" sz="quarter" idx="12"/>
          </p:nvPr>
        </p:nvSpPr>
        <p:spPr>
          <a:ln/>
        </p:spPr>
        <p:txBody>
          <a:bodyPr/>
          <a:lstStyle>
            <a:lvl1pPr>
              <a:defRPr/>
            </a:lvl1pPr>
          </a:lstStyle>
          <a:p>
            <a:pPr>
              <a:defRPr/>
            </a:pPr>
            <a:fld id="{806CB0E6-09CC-4055-BBE4-60C20BF41743}"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dirty="0"/>
          </a:p>
        </p:txBody>
      </p:sp>
      <p:sp>
        <p:nvSpPr>
          <p:cNvPr id="5"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3"/>
          <p:cNvSpPr>
            <a:spLocks noGrp="1" noChangeArrowheads="1"/>
          </p:cNvSpPr>
          <p:nvPr>
            <p:ph type="sldNum" sz="quarter" idx="12"/>
          </p:nvPr>
        </p:nvSpPr>
        <p:spPr>
          <a:ln/>
        </p:spPr>
        <p:txBody>
          <a:bodyPr/>
          <a:lstStyle>
            <a:lvl1pPr>
              <a:defRPr/>
            </a:lvl1pPr>
          </a:lstStyle>
          <a:p>
            <a:pPr>
              <a:defRPr/>
            </a:pPr>
            <a:fld id="{1437875D-DC3A-4520-A766-83EBD37C1DCE}"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dirty="0"/>
          </a:p>
        </p:txBody>
      </p:sp>
      <p:sp>
        <p:nvSpPr>
          <p:cNvPr id="5"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3"/>
          <p:cNvSpPr>
            <a:spLocks noGrp="1" noChangeArrowheads="1"/>
          </p:cNvSpPr>
          <p:nvPr>
            <p:ph type="sldNum" sz="quarter" idx="12"/>
          </p:nvPr>
        </p:nvSpPr>
        <p:spPr>
          <a:ln/>
        </p:spPr>
        <p:txBody>
          <a:bodyPr/>
          <a:lstStyle>
            <a:lvl1pPr>
              <a:defRPr/>
            </a:lvl1pPr>
          </a:lstStyle>
          <a:p>
            <a:pPr>
              <a:defRPr/>
            </a:pPr>
            <a:fld id="{D80D57C8-24E2-467A-BA7E-EAC962790A7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dirty="0"/>
          </a:p>
        </p:txBody>
      </p:sp>
      <p:sp>
        <p:nvSpPr>
          <p:cNvPr id="5"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3"/>
          <p:cNvSpPr>
            <a:spLocks noGrp="1" noChangeArrowheads="1"/>
          </p:cNvSpPr>
          <p:nvPr>
            <p:ph type="sldNum" sz="quarter" idx="12"/>
          </p:nvPr>
        </p:nvSpPr>
        <p:spPr>
          <a:ln/>
        </p:spPr>
        <p:txBody>
          <a:bodyPr/>
          <a:lstStyle>
            <a:lvl1pPr>
              <a:defRPr/>
            </a:lvl1pPr>
          </a:lstStyle>
          <a:p>
            <a:pPr>
              <a:defRPr/>
            </a:pPr>
            <a:fld id="{F8B8BAC1-1A27-4CE6-A7BE-75A0D20475F3}"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dirty="0"/>
          </a:p>
        </p:txBody>
      </p:sp>
      <p:sp>
        <p:nvSpPr>
          <p:cNvPr id="6"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3"/>
          <p:cNvSpPr>
            <a:spLocks noGrp="1" noChangeArrowheads="1"/>
          </p:cNvSpPr>
          <p:nvPr>
            <p:ph type="sldNum" sz="quarter" idx="12"/>
          </p:nvPr>
        </p:nvSpPr>
        <p:spPr>
          <a:ln/>
        </p:spPr>
        <p:txBody>
          <a:bodyPr/>
          <a:lstStyle>
            <a:lvl1pPr>
              <a:defRPr/>
            </a:lvl1pPr>
          </a:lstStyle>
          <a:p>
            <a:pPr>
              <a:defRPr/>
            </a:pPr>
            <a:fld id="{6B1AA376-B833-4E7A-8F79-18A4882BEB5B}"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dirty="0"/>
          </a:p>
        </p:txBody>
      </p:sp>
      <p:sp>
        <p:nvSpPr>
          <p:cNvPr id="8"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13"/>
          <p:cNvSpPr>
            <a:spLocks noGrp="1" noChangeArrowheads="1"/>
          </p:cNvSpPr>
          <p:nvPr>
            <p:ph type="sldNum" sz="quarter" idx="12"/>
          </p:nvPr>
        </p:nvSpPr>
        <p:spPr>
          <a:ln/>
        </p:spPr>
        <p:txBody>
          <a:bodyPr/>
          <a:lstStyle>
            <a:lvl1pPr>
              <a:defRPr/>
            </a:lvl1pPr>
          </a:lstStyle>
          <a:p>
            <a:pPr>
              <a:defRPr/>
            </a:pPr>
            <a:fld id="{BEACED15-313F-4A3D-A792-2D6F6C4815B3}"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dirty="0"/>
          </a:p>
        </p:txBody>
      </p:sp>
      <p:sp>
        <p:nvSpPr>
          <p:cNvPr id="4"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13"/>
          <p:cNvSpPr>
            <a:spLocks noGrp="1" noChangeArrowheads="1"/>
          </p:cNvSpPr>
          <p:nvPr>
            <p:ph type="sldNum" sz="quarter" idx="12"/>
          </p:nvPr>
        </p:nvSpPr>
        <p:spPr>
          <a:ln/>
        </p:spPr>
        <p:txBody>
          <a:bodyPr/>
          <a:lstStyle>
            <a:lvl1pPr>
              <a:defRPr/>
            </a:lvl1pPr>
          </a:lstStyle>
          <a:p>
            <a:pPr>
              <a:defRPr/>
            </a:pPr>
            <a:fld id="{3EB93329-813C-4CC6-AAF0-53D34A854C3B}"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dirty="0"/>
          </a:p>
        </p:txBody>
      </p:sp>
      <p:sp>
        <p:nvSpPr>
          <p:cNvPr id="3"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13"/>
          <p:cNvSpPr>
            <a:spLocks noGrp="1" noChangeArrowheads="1"/>
          </p:cNvSpPr>
          <p:nvPr>
            <p:ph type="sldNum" sz="quarter" idx="12"/>
          </p:nvPr>
        </p:nvSpPr>
        <p:spPr>
          <a:ln/>
        </p:spPr>
        <p:txBody>
          <a:bodyPr/>
          <a:lstStyle>
            <a:lvl1pPr>
              <a:defRPr/>
            </a:lvl1pPr>
          </a:lstStyle>
          <a:p>
            <a:pPr>
              <a:defRPr/>
            </a:pPr>
            <a:fld id="{2E2E837B-D9CE-4BA9-A4D5-C7F70BDC811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dirty="0"/>
          </a:p>
        </p:txBody>
      </p:sp>
      <p:sp>
        <p:nvSpPr>
          <p:cNvPr id="6"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3"/>
          <p:cNvSpPr>
            <a:spLocks noGrp="1" noChangeArrowheads="1"/>
          </p:cNvSpPr>
          <p:nvPr>
            <p:ph type="sldNum" sz="quarter" idx="12"/>
          </p:nvPr>
        </p:nvSpPr>
        <p:spPr>
          <a:ln/>
        </p:spPr>
        <p:txBody>
          <a:bodyPr/>
          <a:lstStyle>
            <a:lvl1pPr>
              <a:defRPr/>
            </a:lvl1pPr>
          </a:lstStyle>
          <a:p>
            <a:pPr>
              <a:defRPr/>
            </a:pPr>
            <a:fld id="{3657C651-1876-4FA9-898C-EEA15587353F}"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dirty="0"/>
          </a:p>
        </p:txBody>
      </p:sp>
      <p:sp>
        <p:nvSpPr>
          <p:cNvPr id="6" name="Rectangle 12"/>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3"/>
          <p:cNvSpPr>
            <a:spLocks noGrp="1" noChangeArrowheads="1"/>
          </p:cNvSpPr>
          <p:nvPr>
            <p:ph type="sldNum" sz="quarter" idx="12"/>
          </p:nvPr>
        </p:nvSpPr>
        <p:spPr>
          <a:ln/>
        </p:spPr>
        <p:txBody>
          <a:bodyPr/>
          <a:lstStyle>
            <a:lvl1pPr>
              <a:defRPr/>
            </a:lvl1pPr>
          </a:lstStyle>
          <a:p>
            <a:pPr>
              <a:defRPr/>
            </a:pPr>
            <a:fld id="{F9D00139-7480-40CD-B1AF-57A0EBBE4EBE}"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4420" name="Text Box 4"/>
          <p:cNvSpPr txBox="1">
            <a:spLocks noChangeArrowheads="1"/>
          </p:cNvSpPr>
          <p:nvPr/>
        </p:nvSpPr>
        <p:spPr bwMode="auto">
          <a:xfrm>
            <a:off x="1508125" y="5903913"/>
            <a:ext cx="184150" cy="366712"/>
          </a:xfrm>
          <a:prstGeom prst="rect">
            <a:avLst/>
          </a:prstGeom>
          <a:noFill/>
          <a:ln w="9525">
            <a:noFill/>
            <a:miter lim="800000"/>
            <a:headEnd/>
            <a:tailEnd/>
          </a:ln>
          <a:effectLst/>
        </p:spPr>
        <p:txBody>
          <a:bodyPr wrap="none">
            <a:spAutoFit/>
          </a:bodyPr>
          <a:lstStyle/>
          <a:p>
            <a:pPr>
              <a:defRPr/>
            </a:pPr>
            <a:endParaRPr lang="en-US" sz="1800" dirty="0"/>
          </a:p>
        </p:txBody>
      </p:sp>
      <p:sp>
        <p:nvSpPr>
          <p:cNvPr id="1724422" name="Text Box 6"/>
          <p:cNvSpPr txBox="1">
            <a:spLocks noChangeArrowheads="1"/>
          </p:cNvSpPr>
          <p:nvPr userDrawn="1"/>
        </p:nvSpPr>
        <p:spPr bwMode="auto">
          <a:xfrm>
            <a:off x="1508125" y="5903913"/>
            <a:ext cx="184150" cy="366712"/>
          </a:xfrm>
          <a:prstGeom prst="rect">
            <a:avLst/>
          </a:prstGeom>
          <a:noFill/>
          <a:ln w="9525">
            <a:noFill/>
            <a:miter lim="800000"/>
            <a:headEnd/>
            <a:tailEnd/>
          </a:ln>
          <a:effectLst/>
        </p:spPr>
        <p:txBody>
          <a:bodyPr wrap="none">
            <a:spAutoFit/>
          </a:bodyPr>
          <a:lstStyle/>
          <a:p>
            <a:pPr>
              <a:defRPr/>
            </a:pPr>
            <a:endParaRPr lang="en-US" dirty="0"/>
          </a:p>
        </p:txBody>
      </p:sp>
      <p:pic>
        <p:nvPicPr>
          <p:cNvPr id="1030" name="Picture 7" descr="NVsealBLUE"/>
          <p:cNvPicPr>
            <a:picLocks noChangeAspect="1" noChangeArrowheads="1"/>
          </p:cNvPicPr>
          <p:nvPr userDrawn="1"/>
        </p:nvPicPr>
        <p:blipFill>
          <a:blip r:embed="rId14" cstate="print"/>
          <a:srcRect/>
          <a:stretch>
            <a:fillRect/>
          </a:stretch>
        </p:blipFill>
        <p:spPr bwMode="auto">
          <a:xfrm>
            <a:off x="304800" y="304800"/>
            <a:ext cx="1295400" cy="1279525"/>
          </a:xfrm>
          <a:prstGeom prst="rect">
            <a:avLst/>
          </a:prstGeom>
          <a:noFill/>
          <a:ln w="9525">
            <a:noFill/>
            <a:miter lim="800000"/>
            <a:headEnd/>
            <a:tailEnd/>
          </a:ln>
        </p:spPr>
      </p:pic>
      <p:graphicFrame>
        <p:nvGraphicFramePr>
          <p:cNvPr id="1026" name="Object 8"/>
          <p:cNvGraphicFramePr>
            <a:graphicFrameLocks noChangeAspect="1"/>
          </p:cNvGraphicFramePr>
          <p:nvPr/>
        </p:nvGraphicFramePr>
        <p:xfrm>
          <a:off x="7924800" y="228600"/>
          <a:ext cx="895350" cy="1447800"/>
        </p:xfrm>
        <a:graphic>
          <a:graphicData uri="http://schemas.openxmlformats.org/presentationml/2006/ole">
            <mc:AlternateContent xmlns:mc="http://schemas.openxmlformats.org/markup-compatibility/2006">
              <mc:Choice xmlns:v="urn:schemas-microsoft-com:vml" Requires="v">
                <p:oleObj spid="_x0000_s1109" name="Photo Editor Photo" r:id="rId15" imgW="2194750" imgH="3551228" progId="">
                  <p:embed/>
                </p:oleObj>
              </mc:Choice>
              <mc:Fallback>
                <p:oleObj name="Photo Editor Photo" r:id="rId15" imgW="2194750" imgH="3551228" progId="">
                  <p:embed/>
                  <p:pic>
                    <p:nvPicPr>
                      <p:cNvPr id="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24800" y="228600"/>
                        <a:ext cx="895350" cy="14478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31" name="Rectangle 9"/>
          <p:cNvSpPr>
            <a:spLocks noGrp="1" noChangeArrowheads="1"/>
          </p:cNvSpPr>
          <p:nvPr>
            <p:ph type="title"/>
          </p:nvPr>
        </p:nvSpPr>
        <p:spPr bwMode="auto">
          <a:xfrm>
            <a:off x="1676400" y="228600"/>
            <a:ext cx="6172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2" name="Rectangle 10"/>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0"/>
            <a:r>
              <a:rPr lang="en-US" smtClean="0"/>
              <a:t>Second level</a:t>
            </a:r>
          </a:p>
          <a:p>
            <a:pPr lvl="0"/>
            <a:r>
              <a:rPr lang="en-US" smtClean="0"/>
              <a:t>Third level</a:t>
            </a:r>
          </a:p>
          <a:p>
            <a:pPr lvl="0"/>
            <a:r>
              <a:rPr lang="en-US" smtClean="0"/>
              <a:t>Fourth level</a:t>
            </a:r>
          </a:p>
          <a:p>
            <a:pPr lvl="0"/>
            <a:r>
              <a:rPr lang="en-US" smtClean="0"/>
              <a:t>Fifth level</a:t>
            </a:r>
          </a:p>
        </p:txBody>
      </p:sp>
      <p:sp>
        <p:nvSpPr>
          <p:cNvPr id="1724427" name="Rectangle 11"/>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a:defRPr/>
            </a:pPr>
            <a:endParaRPr lang="en-US" dirty="0"/>
          </a:p>
        </p:txBody>
      </p:sp>
      <p:sp>
        <p:nvSpPr>
          <p:cNvPr id="1724428" name="Rectangle 12"/>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a:defRPr/>
            </a:pPr>
            <a:endParaRPr lang="en-US" dirty="0"/>
          </a:p>
        </p:txBody>
      </p:sp>
      <p:sp>
        <p:nvSpPr>
          <p:cNvPr id="1724429" name="Rectangle 13"/>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272065A-CB5F-4A46-A479-2AC6632ADA7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001000" cy="1371600"/>
          </a:xfrm>
        </p:spPr>
        <p:txBody>
          <a:bodyPr lIns="0" tIns="0" rIns="0" bIns="0" anchor="t" anchorCtr="0">
            <a:noAutofit/>
          </a:bodyPr>
          <a:lstStyle/>
          <a:p>
            <a:r>
              <a:rPr lang="en-US" sz="3200" dirty="0" smtClean="0">
                <a:latin typeface="Arial" pitchFamily="34" charset="0"/>
                <a:cs typeface="Arial" pitchFamily="34" charset="0"/>
              </a:rPr>
              <a:t>         </a:t>
            </a:r>
            <a:r>
              <a:rPr lang="en-US" sz="3200" b="1" dirty="0" smtClean="0">
                <a:latin typeface="Arial" pitchFamily="34" charset="0"/>
                <a:cs typeface="Arial" pitchFamily="34" charset="0"/>
              </a:rPr>
              <a:t>Washoe County Training Center Addition </a:t>
            </a:r>
            <a:br>
              <a:rPr lang="en-US" sz="3200" b="1" dirty="0" smtClean="0">
                <a:latin typeface="Arial" pitchFamily="34" charset="0"/>
                <a:cs typeface="Arial" pitchFamily="34" charset="0"/>
              </a:rPr>
            </a:br>
            <a:r>
              <a:rPr lang="en-US" sz="3200" b="1" dirty="0" smtClean="0">
                <a:latin typeface="Arial" pitchFamily="34" charset="0"/>
                <a:cs typeface="Arial" pitchFamily="34" charset="0"/>
              </a:rPr>
              <a:t>(Harry Reid Training Center) </a:t>
            </a:r>
            <a:br>
              <a:rPr lang="en-US" sz="3200" b="1" dirty="0" smtClean="0">
                <a:latin typeface="Arial" pitchFamily="34" charset="0"/>
                <a:cs typeface="Arial" pitchFamily="34" charset="0"/>
              </a:rPr>
            </a:br>
            <a:r>
              <a:rPr lang="en-US" sz="3200" b="1" dirty="0" smtClean="0">
                <a:latin typeface="Arial" pitchFamily="34" charset="0"/>
                <a:cs typeface="Arial" pitchFamily="34" charset="0"/>
              </a:rPr>
              <a:t>#21142</a:t>
            </a:r>
            <a:endParaRPr lang="en-US" sz="3200" b="1" dirty="0">
              <a:latin typeface="Arial" pitchFamily="34" charset="0"/>
              <a:cs typeface="Arial" pitchFamily="34" charset="0"/>
            </a:endParaRPr>
          </a:p>
        </p:txBody>
      </p:sp>
      <p:sp>
        <p:nvSpPr>
          <p:cNvPr id="3" name="Content Placeholder 2"/>
          <p:cNvSpPr>
            <a:spLocks noGrp="1"/>
          </p:cNvSpPr>
          <p:nvPr>
            <p:ph idx="1"/>
          </p:nvPr>
        </p:nvSpPr>
        <p:spPr>
          <a:xfrm>
            <a:off x="533400" y="1981200"/>
            <a:ext cx="8153400" cy="4572000"/>
          </a:xfrm>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p>
          <a:p>
            <a:pPr eaLnBrk="1" hangingPunct="1"/>
            <a:r>
              <a:rPr lang="en-US" sz="1400" dirty="0" smtClean="0"/>
              <a:t>There is currently a significant shortfall of building square footage at the Washoe County Training Center</a:t>
            </a:r>
            <a:endParaRPr lang="en-US" sz="1400" dirty="0"/>
          </a:p>
          <a:p>
            <a:pPr eaLnBrk="1" hangingPunct="1"/>
            <a:r>
              <a:rPr lang="en-US" sz="1400" dirty="0" smtClean="0"/>
              <a:t>Nevada </a:t>
            </a:r>
            <a:r>
              <a:rPr lang="en-US" sz="1400" dirty="0"/>
              <a:t>Army Guard does not have adequate square footage for soldier staffing at the Washoe County </a:t>
            </a:r>
            <a:r>
              <a:rPr lang="en-US" sz="1400" dirty="0" smtClean="0"/>
              <a:t>Training Center </a:t>
            </a:r>
            <a:r>
              <a:rPr lang="en-US" sz="1400" dirty="0"/>
              <a:t>to serve the members of the Nevada National </a:t>
            </a:r>
            <a:r>
              <a:rPr lang="en-US" sz="1400" dirty="0" smtClean="0"/>
              <a:t>Guard</a:t>
            </a:r>
            <a:endParaRPr lang="en-US" sz="1400" dirty="0" smtClean="0"/>
          </a:p>
          <a:p>
            <a:pPr marL="0" indent="0" defTabSz="228600">
              <a:spcBef>
                <a:spcPts val="600"/>
              </a:spcBef>
              <a:spcAft>
                <a:spcPts val="600"/>
              </a:spcAft>
              <a:buNone/>
            </a:pPr>
            <a:endParaRPr lang="en-US" sz="1400" dirty="0" smtClean="0"/>
          </a:p>
          <a:p>
            <a:pPr marL="0" indent="0" defTabSz="228600">
              <a:spcBef>
                <a:spcPts val="600"/>
              </a:spcBef>
              <a:spcAft>
                <a:spcPts val="600"/>
              </a:spcAft>
              <a:buNone/>
            </a:pPr>
            <a:r>
              <a:rPr lang="en-US" sz="1400" u="sng" dirty="0" smtClean="0"/>
              <a:t>Planning:</a:t>
            </a:r>
          </a:p>
          <a:p>
            <a:pPr marL="0" indent="0" defTabSz="228600">
              <a:spcBef>
                <a:spcPts val="600"/>
              </a:spcBef>
              <a:spcAft>
                <a:spcPts val="600"/>
              </a:spcAft>
              <a:buNone/>
            </a:pPr>
            <a:r>
              <a:rPr lang="en-US" sz="1400" dirty="0" smtClean="0"/>
              <a:t>$5.1M</a:t>
            </a:r>
            <a:endParaRPr lang="en-US" sz="1400" dirty="0"/>
          </a:p>
          <a:p>
            <a:pPr marL="0" indent="0" defTabSz="228600">
              <a:spcBef>
                <a:spcPts val="600"/>
              </a:spcBef>
              <a:spcAft>
                <a:spcPts val="600"/>
              </a:spcAft>
              <a:buNone/>
            </a:pPr>
            <a:r>
              <a:rPr lang="en-US" sz="1400" dirty="0" smtClean="0"/>
              <a:t>50/50 Split</a:t>
            </a:r>
          </a:p>
          <a:p>
            <a:pPr marL="0" indent="0" defTabSz="228600">
              <a:spcBef>
                <a:spcPts val="600"/>
              </a:spcBef>
              <a:spcAft>
                <a:spcPts val="600"/>
              </a:spcAft>
              <a:buNone/>
            </a:pPr>
            <a:r>
              <a:rPr lang="en-US" sz="1400" dirty="0" smtClean="0"/>
              <a:t>$2.3M State</a:t>
            </a:r>
            <a:endParaRPr lang="en-US" sz="1400" dirty="0"/>
          </a:p>
          <a:p>
            <a:pPr marL="0" indent="0" defTabSz="228600">
              <a:spcBef>
                <a:spcPts val="600"/>
              </a:spcBef>
              <a:spcAft>
                <a:spcPts val="600"/>
              </a:spcAft>
              <a:buNone/>
            </a:pPr>
            <a:r>
              <a:rPr lang="en-US" sz="1400" u="sng" dirty="0" smtClean="0"/>
              <a:t>Construction</a:t>
            </a:r>
            <a:r>
              <a:rPr lang="en-US" sz="1400" u="sng" dirty="0"/>
              <a:t>:</a:t>
            </a:r>
          </a:p>
          <a:p>
            <a:pPr marL="0" indent="0" defTabSz="228600">
              <a:spcBef>
                <a:spcPts val="600"/>
              </a:spcBef>
              <a:spcAft>
                <a:spcPts val="600"/>
              </a:spcAft>
              <a:buNone/>
            </a:pPr>
            <a:r>
              <a:rPr lang="en-US" sz="1400" dirty="0"/>
              <a:t>$36M</a:t>
            </a:r>
          </a:p>
          <a:p>
            <a:pPr marL="0" indent="0" defTabSz="228600">
              <a:spcBef>
                <a:spcPts val="600"/>
              </a:spcBef>
              <a:spcAft>
                <a:spcPts val="600"/>
              </a:spcAft>
              <a:buNone/>
            </a:pPr>
            <a:r>
              <a:rPr lang="en-US" sz="1400" dirty="0"/>
              <a:t>50/50 Split</a:t>
            </a:r>
          </a:p>
          <a:p>
            <a:pPr marL="0" indent="0" defTabSz="228600">
              <a:spcBef>
                <a:spcPts val="600"/>
              </a:spcBef>
              <a:spcAft>
                <a:spcPts val="600"/>
              </a:spcAft>
              <a:buNone/>
            </a:pPr>
            <a:r>
              <a:rPr lang="en-US" sz="1400" dirty="0"/>
              <a:t>$18M </a:t>
            </a:r>
            <a:r>
              <a:rPr lang="en-US" sz="1400" dirty="0" smtClean="0"/>
              <a:t>State</a:t>
            </a:r>
            <a:endParaRPr lang="en-US" sz="1400" dirty="0" smtClean="0"/>
          </a:p>
          <a:p>
            <a:pPr marL="0" indent="0" defTabSz="228600">
              <a:spcBef>
                <a:spcPts val="600"/>
              </a:spcBef>
              <a:spcAft>
                <a:spcPts val="600"/>
              </a:spcAft>
              <a:buNone/>
            </a:pPr>
            <a:endParaRPr lang="en-US" sz="1400" dirty="0"/>
          </a:p>
          <a:p>
            <a:pPr marL="0" indent="0" defTabSz="228600">
              <a:spcBef>
                <a:spcPts val="600"/>
              </a:spcBef>
              <a:spcAft>
                <a:spcPts val="600"/>
              </a:spcAft>
              <a:buNone/>
            </a:pPr>
            <a:endParaRPr lang="en-US" sz="1400" dirty="0" smtClean="0">
              <a:latin typeface="Arial" pitchFamily="34" charset="0"/>
              <a:cs typeface="Arial" pitchFamily="34" charset="0"/>
            </a:endParaRPr>
          </a:p>
        </p:txBody>
      </p:sp>
      <p:pic>
        <p:nvPicPr>
          <p:cNvPr id="5" name="Picture 4"/>
          <p:cNvPicPr>
            <a:picLocks noChangeAspect="1"/>
          </p:cNvPicPr>
          <p:nvPr/>
        </p:nvPicPr>
        <p:blipFill>
          <a:blip r:embed="rId2"/>
          <a:stretch>
            <a:fillRect/>
          </a:stretch>
        </p:blipFill>
        <p:spPr>
          <a:xfrm>
            <a:off x="3048000" y="3352800"/>
            <a:ext cx="4191000" cy="3125903"/>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71600"/>
          </a:xfrm>
        </p:spPr>
        <p:txBody>
          <a:bodyPr lIns="0" tIns="0" rIns="0" bIns="0" anchor="t" anchorCtr="0">
            <a:noAutofit/>
          </a:bodyPr>
          <a:lstStyle/>
          <a:p>
            <a:pPr eaLnBrk="1" hangingPunct="1"/>
            <a:r>
              <a:rPr lang="en-US" sz="2400" b="1" dirty="0"/>
              <a:t>Advance </a:t>
            </a:r>
            <a:r>
              <a:rPr lang="en-US" sz="2400" b="1" dirty="0" smtClean="0"/>
              <a:t>Planning Design: </a:t>
            </a:r>
            <a:r>
              <a:rPr lang="en-US" sz="2400" b="1" dirty="0"/>
              <a:t>Connection to </a:t>
            </a:r>
            <a:r>
              <a:rPr lang="en-US" sz="2400" b="1" dirty="0" smtClean="0"/>
              <a:t/>
            </a:r>
            <a:br>
              <a:rPr lang="en-US" sz="2400" b="1" dirty="0" smtClean="0"/>
            </a:br>
            <a:r>
              <a:rPr lang="en-US" sz="2400" b="1" dirty="0" smtClean="0"/>
              <a:t>Sewer System </a:t>
            </a:r>
            <a:br>
              <a:rPr lang="en-US" sz="2400" b="1" dirty="0" smtClean="0"/>
            </a:br>
            <a:r>
              <a:rPr lang="en-US" sz="2400" b="1" dirty="0" smtClean="0"/>
              <a:t>(</a:t>
            </a:r>
            <a:r>
              <a:rPr lang="en-US" sz="2400" b="1" dirty="0"/>
              <a:t>Speedway Readiness Center</a:t>
            </a:r>
            <a:r>
              <a:rPr lang="en-US" sz="2400" b="1" dirty="0" smtClean="0"/>
              <a:t>)</a:t>
            </a:r>
            <a:br>
              <a:rPr lang="en-US" sz="2400" b="1" dirty="0" smtClean="0"/>
            </a:br>
            <a:r>
              <a:rPr lang="en-US" sz="2400" b="1" dirty="0" smtClean="0"/>
              <a:t>#21202</a:t>
            </a:r>
            <a:endParaRPr lang="en-US" altLang="en-US" sz="2400" b="1" dirty="0">
              <a:solidFill>
                <a:prstClr val="black"/>
              </a:solidFill>
            </a:endParaRPr>
          </a:p>
        </p:txBody>
      </p:sp>
      <p:sp>
        <p:nvSpPr>
          <p:cNvPr id="3" name="Content Placeholder 2"/>
          <p:cNvSpPr>
            <a:spLocks noGrp="1"/>
          </p:cNvSpPr>
          <p:nvPr>
            <p:ph idx="1"/>
          </p:nvPr>
        </p:nvSpPr>
        <p:spPr>
          <a:xfrm>
            <a:off x="457200" y="1752599"/>
            <a:ext cx="7162800" cy="2590801"/>
          </a:xfrm>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p>
          <a:p>
            <a:pPr eaLnBrk="1" hangingPunct="1"/>
            <a:r>
              <a:rPr lang="en-US" altLang="en-US" sz="1400" dirty="0" smtClean="0">
                <a:solidFill>
                  <a:prstClr val="black"/>
                </a:solidFill>
              </a:rPr>
              <a:t>Must have a design in order to request this project from National Guard Bureau</a:t>
            </a:r>
            <a:endParaRPr lang="en-US" altLang="en-US" sz="1400" dirty="0">
              <a:solidFill>
                <a:prstClr val="black"/>
              </a:solidFill>
            </a:endParaRPr>
          </a:p>
          <a:p>
            <a:pPr eaLnBrk="1" hangingPunct="1"/>
            <a:r>
              <a:rPr lang="en-US" sz="1400" dirty="0" smtClean="0"/>
              <a:t>Provide </a:t>
            </a:r>
            <a:r>
              <a:rPr lang="en-US" sz="1400" dirty="0"/>
              <a:t>design through construction documents for the Speedway Readiness Center to be </a:t>
            </a:r>
            <a:r>
              <a:rPr lang="en-US" sz="1400" dirty="0" smtClean="0"/>
              <a:t>connected to sewer</a:t>
            </a:r>
          </a:p>
          <a:p>
            <a:pPr eaLnBrk="1" hangingPunct="1"/>
            <a:r>
              <a:rPr lang="en-US" sz="1400" dirty="0"/>
              <a:t>Speedway Readiness Center finished construction in 2020 and there was not sewer adjacent to the property</a:t>
            </a:r>
            <a:endParaRPr lang="en-US" altLang="en-US" sz="1400" dirty="0">
              <a:solidFill>
                <a:prstClr val="black"/>
              </a:solidFill>
            </a:endParaRPr>
          </a:p>
          <a:p>
            <a:pPr eaLnBrk="1" hangingPunct="1"/>
            <a:endParaRPr lang="en-US" altLang="en-US" sz="1400" dirty="0">
              <a:solidFill>
                <a:prstClr val="black"/>
              </a:solidFill>
            </a:endParaRPr>
          </a:p>
          <a:p>
            <a:pPr marL="0" indent="0" defTabSz="228600">
              <a:spcBef>
                <a:spcPts val="600"/>
              </a:spcBef>
              <a:spcAft>
                <a:spcPts val="600"/>
              </a:spcAft>
              <a:buNone/>
            </a:pPr>
            <a:endParaRPr lang="en-US" sz="1400" dirty="0" smtClean="0">
              <a:latin typeface="Arial" pitchFamily="34" charset="0"/>
              <a:cs typeface="Arial" pitchFamily="34" charset="0"/>
            </a:endParaRPr>
          </a:p>
        </p:txBody>
      </p:sp>
      <p:sp>
        <p:nvSpPr>
          <p:cNvPr id="7" name="Rectangle 6"/>
          <p:cNvSpPr/>
          <p:nvPr/>
        </p:nvSpPr>
        <p:spPr>
          <a:xfrm>
            <a:off x="485775" y="5028443"/>
            <a:ext cx="1308371" cy="989053"/>
          </a:xfrm>
          <a:prstGeom prst="rect">
            <a:avLst/>
          </a:prstGeom>
        </p:spPr>
        <p:txBody>
          <a:bodyPr wrap="none">
            <a:spAutoFit/>
          </a:bodyPr>
          <a:lstStyle/>
          <a:p>
            <a:pPr marL="285750" indent="-285750">
              <a:lnSpc>
                <a:spcPct val="107000"/>
              </a:lnSpc>
              <a:spcBef>
                <a:spcPts val="0"/>
              </a:spcBef>
              <a:spcAft>
                <a:spcPts val="800"/>
              </a:spcAft>
              <a:buFont typeface="Courier New" panose="02070309020205020404" pitchFamily="49" charset="0"/>
              <a:buChar char="o"/>
            </a:pPr>
            <a:r>
              <a:rPr lang="en-US" sz="1400" dirty="0" smtClean="0">
                <a:latin typeface="Calibri" panose="020F0502020204030204" pitchFamily="34" charset="0"/>
                <a:ea typeface="Calibri" panose="020F0502020204030204" pitchFamily="34" charset="0"/>
                <a:cs typeface="Times New Roman" panose="02020603050405020304" pitchFamily="18" charset="0"/>
              </a:rPr>
              <a:t>$381K</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Bef>
                <a:spcPts val="0"/>
              </a:spcBef>
              <a:spcAft>
                <a:spcPts val="800"/>
              </a:spcAft>
              <a:buFont typeface="Courier New" panose="02070309020205020404" pitchFamily="49" charset="0"/>
              <a:buChar char="o"/>
            </a:pPr>
            <a:r>
              <a:rPr lang="en-US" sz="1400" dirty="0" smtClean="0">
                <a:latin typeface="Calibri" panose="020F0502020204030204" pitchFamily="34" charset="0"/>
                <a:ea typeface="Calibri" panose="020F0502020204030204" pitchFamily="34" charset="0"/>
                <a:cs typeface="Times New Roman" panose="02020603050405020304" pitchFamily="18" charset="0"/>
              </a:rPr>
              <a:t>75/25 </a:t>
            </a:r>
            <a:r>
              <a:rPr lang="en-US" sz="1400" dirty="0">
                <a:latin typeface="Calibri" panose="020F0502020204030204" pitchFamily="34" charset="0"/>
                <a:ea typeface="Calibri" panose="020F0502020204030204" pitchFamily="34" charset="0"/>
                <a:cs typeface="Times New Roman" panose="02020603050405020304" pitchFamily="18" charset="0"/>
              </a:rPr>
              <a:t>Split </a:t>
            </a: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Bef>
                <a:spcPts val="0"/>
              </a:spcBef>
              <a:spcAft>
                <a:spcPts val="800"/>
              </a:spcAft>
              <a:buFont typeface="Courier New" panose="02070309020205020404" pitchFamily="49" charset="0"/>
              <a:buChar char="o"/>
            </a:pPr>
            <a:r>
              <a:rPr lang="en-US" sz="1400" dirty="0" smtClean="0">
                <a:latin typeface="Calibri" panose="020F0502020204030204" pitchFamily="34" charset="0"/>
                <a:ea typeface="Calibri" panose="020F0502020204030204" pitchFamily="34" charset="0"/>
                <a:cs typeface="Times New Roman" panose="02020603050405020304" pitchFamily="18" charset="0"/>
              </a:rPr>
              <a:t>$95K </a:t>
            </a:r>
            <a:r>
              <a:rPr lang="en-US" sz="1400" dirty="0">
                <a:latin typeface="Calibri" panose="020F0502020204030204" pitchFamily="34" charset="0"/>
                <a:ea typeface="Calibri" panose="020F0502020204030204" pitchFamily="34" charset="0"/>
                <a:cs typeface="Times New Roman" panose="02020603050405020304" pitchFamily="18" charset="0"/>
              </a:rPr>
              <a:t>State</a:t>
            </a:r>
            <a:endParaRPr lang="en-US" sz="1400" dirty="0"/>
          </a:p>
        </p:txBody>
      </p:sp>
    </p:spTree>
    <p:extLst>
      <p:ext uri="{BB962C8B-B14F-4D97-AF65-F5344CB8AC3E}">
        <p14:creationId xmlns:p14="http://schemas.microsoft.com/office/powerpoint/2010/main" val="13041852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71600"/>
          </a:xfrm>
        </p:spPr>
        <p:txBody>
          <a:bodyPr lIns="0" tIns="0" rIns="0" bIns="0" anchor="t" anchorCtr="0">
            <a:noAutofit/>
          </a:bodyPr>
          <a:lstStyle/>
          <a:p>
            <a:pPr eaLnBrk="1" hangingPunct="1"/>
            <a:r>
              <a:rPr lang="en-US" altLang="en-US" sz="3200" b="1" dirty="0" smtClean="0">
                <a:solidFill>
                  <a:prstClr val="black"/>
                </a:solidFill>
              </a:rPr>
              <a:t>HVAC </a:t>
            </a:r>
            <a:r>
              <a:rPr lang="en-US" altLang="en-US" sz="3200" b="1" dirty="0">
                <a:solidFill>
                  <a:prstClr val="black"/>
                </a:solidFill>
              </a:rPr>
              <a:t>Systems </a:t>
            </a:r>
            <a:r>
              <a:rPr lang="en-US" altLang="en-US" sz="3200" b="1" dirty="0" smtClean="0">
                <a:solidFill>
                  <a:prstClr val="black"/>
                </a:solidFill>
              </a:rPr>
              <a:t>Renovation</a:t>
            </a:r>
            <a:br>
              <a:rPr lang="en-US" altLang="en-US" sz="3200" b="1" dirty="0" smtClean="0">
                <a:solidFill>
                  <a:prstClr val="black"/>
                </a:solidFill>
              </a:rPr>
            </a:br>
            <a:r>
              <a:rPr lang="en-US" altLang="en-US" sz="3200" b="1" dirty="0" smtClean="0">
                <a:solidFill>
                  <a:prstClr val="black"/>
                </a:solidFill>
              </a:rPr>
              <a:t>(Clark </a:t>
            </a:r>
            <a:r>
              <a:rPr lang="en-US" altLang="en-US" sz="3200" b="1" dirty="0">
                <a:solidFill>
                  <a:prstClr val="black"/>
                </a:solidFill>
              </a:rPr>
              <a:t>County Armory</a:t>
            </a:r>
            <a:r>
              <a:rPr lang="en-US" altLang="en-US" sz="3200" b="1" dirty="0" smtClean="0">
                <a:solidFill>
                  <a:prstClr val="black"/>
                </a:solidFill>
              </a:rPr>
              <a:t>)</a:t>
            </a:r>
            <a:br>
              <a:rPr lang="en-US" altLang="en-US" sz="3200" b="1" dirty="0" smtClean="0">
                <a:solidFill>
                  <a:prstClr val="black"/>
                </a:solidFill>
              </a:rPr>
            </a:br>
            <a:r>
              <a:rPr lang="en-US" sz="3200" b="1" dirty="0">
                <a:latin typeface="Arial" pitchFamily="34" charset="0"/>
                <a:cs typeface="Arial" pitchFamily="34" charset="0"/>
              </a:rPr>
              <a:t>ID # </a:t>
            </a:r>
            <a:r>
              <a:rPr lang="en-US" altLang="en-US" sz="3200" b="1" dirty="0" smtClean="0">
                <a:solidFill>
                  <a:prstClr val="black"/>
                </a:solidFill>
              </a:rPr>
              <a:t>7524</a:t>
            </a:r>
            <a:endParaRPr lang="en-US" altLang="en-US" sz="3200" b="1" dirty="0">
              <a:solidFill>
                <a:prstClr val="black"/>
              </a:solidFill>
            </a:endParaRPr>
          </a:p>
        </p:txBody>
      </p:sp>
      <p:sp>
        <p:nvSpPr>
          <p:cNvPr id="3" name="Content Placeholder 2"/>
          <p:cNvSpPr>
            <a:spLocks noGrp="1"/>
          </p:cNvSpPr>
          <p:nvPr>
            <p:ph idx="1"/>
          </p:nvPr>
        </p:nvSpPr>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p>
          <a:p>
            <a:pPr marL="171450" indent="-171450" eaLnBrk="1" hangingPunct="1">
              <a:buFont typeface="Courier New" panose="02070309020205020404" pitchFamily="49" charset="0"/>
              <a:buChar char="o"/>
            </a:pPr>
            <a:r>
              <a:rPr lang="en-US" altLang="en-US" sz="1400" dirty="0">
                <a:solidFill>
                  <a:prstClr val="black"/>
                </a:solidFill>
              </a:rPr>
              <a:t>The fan coils and evaporative coolers installed at the FETC are </a:t>
            </a:r>
            <a:r>
              <a:rPr lang="en-US" altLang="en-US" sz="1400" dirty="0" smtClean="0">
                <a:solidFill>
                  <a:prstClr val="black"/>
                </a:solidFill>
              </a:rPr>
              <a:t>23 </a:t>
            </a:r>
            <a:r>
              <a:rPr lang="en-US" altLang="en-US" sz="1400" dirty="0">
                <a:solidFill>
                  <a:prstClr val="black"/>
                </a:solidFill>
              </a:rPr>
              <a:t>years old and are nearing the end of their useful service life.</a:t>
            </a:r>
          </a:p>
          <a:p>
            <a:pPr marL="171450" indent="-171450" eaLnBrk="1" hangingPunct="1">
              <a:buFont typeface="Courier New" panose="02070309020205020404" pitchFamily="49" charset="0"/>
              <a:buChar char="o"/>
            </a:pPr>
            <a:endParaRPr lang="en-US" altLang="en-US" sz="1400" dirty="0">
              <a:solidFill>
                <a:prstClr val="black"/>
              </a:solidFill>
            </a:endParaRPr>
          </a:p>
          <a:p>
            <a:pPr marL="171450" indent="-171450" eaLnBrk="1" hangingPunct="1">
              <a:buFont typeface="Courier New" panose="02070309020205020404" pitchFamily="49" charset="0"/>
              <a:buChar char="o"/>
            </a:pPr>
            <a:r>
              <a:rPr lang="en-US" altLang="en-US" sz="1400" dirty="0">
                <a:solidFill>
                  <a:prstClr val="black"/>
                </a:solidFill>
              </a:rPr>
              <a:t>The additional temperature controls will shut down the HVAC in areas that communicate directly with the outdoor environment to save energy when exterior doors are left open.</a:t>
            </a:r>
          </a:p>
          <a:p>
            <a:pPr marL="0" indent="0" defTabSz="228600">
              <a:spcBef>
                <a:spcPts val="600"/>
              </a:spcBef>
              <a:spcAft>
                <a:spcPts val="600"/>
              </a:spcAft>
              <a:buNone/>
            </a:pP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marL="0" indent="0" defTabSz="228600">
              <a:spcBef>
                <a:spcPts val="600"/>
              </a:spcBef>
              <a:spcAft>
                <a:spcPts val="600"/>
              </a:spcAft>
              <a:buNone/>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indent="0" defTabSz="228600">
              <a:spcBef>
                <a:spcPts val="600"/>
              </a:spcBef>
              <a:spcAft>
                <a:spcPts val="600"/>
              </a:spcAft>
              <a:buNone/>
            </a:pP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marL="0" indent="0" defTabSz="228600">
              <a:spcBef>
                <a:spcPts val="600"/>
              </a:spcBef>
              <a:spcAft>
                <a:spcPts val="600"/>
              </a:spcAft>
              <a:buNone/>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defTabSz="228600">
              <a:spcBef>
                <a:spcPts val="600"/>
              </a:spcBef>
              <a:spcAft>
                <a:spcPts val="600"/>
              </a:spcAft>
              <a:buFont typeface="Courier New" panose="02070309020205020404" pitchFamily="49" charset="0"/>
              <a:buChar char="o"/>
            </a:pPr>
            <a:r>
              <a:rPr lang="en-US" sz="1400" dirty="0" smtClean="0">
                <a:latin typeface="Calibri" panose="020F0502020204030204" pitchFamily="34" charset="0"/>
                <a:ea typeface="Calibri" panose="020F0502020204030204" pitchFamily="34" charset="0"/>
                <a:cs typeface="Times New Roman" panose="02020603050405020304" pitchFamily="18" charset="0"/>
              </a:rPr>
              <a:t>$1.6M</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defTabSz="228600">
              <a:spcBef>
                <a:spcPts val="600"/>
              </a:spcBef>
              <a:spcAft>
                <a:spcPts val="600"/>
              </a:spcAft>
              <a:buFont typeface="Courier New" panose="02070309020205020404" pitchFamily="49" charset="0"/>
              <a:buChar char="o"/>
            </a:pPr>
            <a:r>
              <a:rPr lang="en-US" sz="1400" dirty="0" smtClean="0">
                <a:latin typeface="Calibri" panose="020F0502020204030204" pitchFamily="34" charset="0"/>
                <a:ea typeface="Calibri" panose="020F0502020204030204" pitchFamily="34" charset="0"/>
                <a:cs typeface="Times New Roman" panose="02020603050405020304" pitchFamily="18" charset="0"/>
              </a:rPr>
              <a:t> 50/50 </a:t>
            </a:r>
          </a:p>
          <a:p>
            <a:pPr defTabSz="228600">
              <a:spcBef>
                <a:spcPts val="600"/>
              </a:spcBef>
              <a:spcAft>
                <a:spcPts val="600"/>
              </a:spcAft>
              <a:buFont typeface="Courier New" panose="02070309020205020404" pitchFamily="49" charset="0"/>
              <a:buChar char="o"/>
            </a:pPr>
            <a:r>
              <a:rPr lang="en-US" sz="1400" dirty="0" smtClean="0">
                <a:latin typeface="Calibri" panose="020F0502020204030204" pitchFamily="34" charset="0"/>
                <a:cs typeface="Times New Roman" panose="02020603050405020304" pitchFamily="18" charset="0"/>
              </a:rPr>
              <a:t>$850K State</a:t>
            </a:r>
            <a:endParaRPr lang="en-US" sz="1400" dirty="0" smtClean="0">
              <a:latin typeface="Arial" pitchFamily="34" charset="0"/>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587" y="4267200"/>
            <a:ext cx="1878869" cy="23594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2662" y="4267200"/>
            <a:ext cx="1988938" cy="249766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4405423"/>
            <a:ext cx="1887634" cy="2345268"/>
          </a:xfrm>
          <a:prstGeom prst="rect">
            <a:avLst/>
          </a:prstGeom>
        </p:spPr>
      </p:pic>
    </p:spTree>
    <p:extLst>
      <p:ext uri="{BB962C8B-B14F-4D97-AF65-F5344CB8AC3E}">
        <p14:creationId xmlns:p14="http://schemas.microsoft.com/office/powerpoint/2010/main" val="38176813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71600"/>
          </a:xfrm>
        </p:spPr>
        <p:txBody>
          <a:bodyPr lIns="0" tIns="0" rIns="0" bIns="0" anchor="t" anchorCtr="0">
            <a:noAutofit/>
          </a:bodyPr>
          <a:lstStyle/>
          <a:p>
            <a:pPr eaLnBrk="1" hangingPunct="1"/>
            <a:r>
              <a:rPr lang="en-US" sz="2800" b="1" dirty="0"/>
              <a:t>Upgrade Interior Lighting </a:t>
            </a:r>
            <a:r>
              <a:rPr lang="en-US" sz="2800" b="1" dirty="0" smtClean="0"/>
              <a:t/>
            </a:r>
            <a:br>
              <a:rPr lang="en-US" sz="2800" b="1" dirty="0" smtClean="0"/>
            </a:br>
            <a:r>
              <a:rPr lang="en-US" sz="2800" b="1" dirty="0" smtClean="0"/>
              <a:t>(</a:t>
            </a:r>
            <a:r>
              <a:rPr lang="en-US" sz="2800" b="1" dirty="0"/>
              <a:t>Las Vegas Readiness Center</a:t>
            </a:r>
            <a:r>
              <a:rPr lang="en-US" sz="2800" b="1" dirty="0" smtClean="0"/>
              <a:t>)</a:t>
            </a:r>
            <a:br>
              <a:rPr lang="en-US" sz="2800" b="1" dirty="0" smtClean="0"/>
            </a:br>
            <a:r>
              <a:rPr lang="en-US" sz="2800" b="1" dirty="0" smtClean="0"/>
              <a:t>#21136</a:t>
            </a:r>
            <a:endParaRPr lang="en-US" altLang="en-US" sz="2800" b="1" dirty="0">
              <a:solidFill>
                <a:prstClr val="black"/>
              </a:solidFill>
            </a:endParaRPr>
          </a:p>
        </p:txBody>
      </p:sp>
      <p:sp>
        <p:nvSpPr>
          <p:cNvPr id="3" name="Content Placeholder 2"/>
          <p:cNvSpPr>
            <a:spLocks noGrp="1"/>
          </p:cNvSpPr>
          <p:nvPr>
            <p:ph idx="1"/>
          </p:nvPr>
        </p:nvSpPr>
        <p:spPr>
          <a:xfrm>
            <a:off x="457200" y="1600201"/>
            <a:ext cx="7162800" cy="2743200"/>
          </a:xfrm>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p>
          <a:p>
            <a:r>
              <a:rPr lang="en-US" sz="1400" dirty="0"/>
              <a:t>R</a:t>
            </a:r>
            <a:r>
              <a:rPr lang="en-US" sz="1400" dirty="0" smtClean="0"/>
              <a:t>eplace </a:t>
            </a:r>
            <a:r>
              <a:rPr lang="en-US" sz="1400" dirty="0"/>
              <a:t>the existing fluorescent fixtures for high </a:t>
            </a:r>
            <a:r>
              <a:rPr lang="en-US" sz="1400" dirty="0" smtClean="0"/>
              <a:t>efficient LED </a:t>
            </a:r>
            <a:r>
              <a:rPr lang="en-US" sz="1400" dirty="0"/>
              <a:t>fixtures and connect the HVAC system to the lighting system, turning down the HVAC system when the space </a:t>
            </a:r>
            <a:r>
              <a:rPr lang="en-US" sz="1400" dirty="0" smtClean="0"/>
              <a:t>is unoccupied</a:t>
            </a:r>
            <a:endParaRPr lang="en-US" altLang="en-US" sz="1400" dirty="0">
              <a:solidFill>
                <a:prstClr val="black"/>
              </a:solidFill>
            </a:endParaRPr>
          </a:p>
          <a:p>
            <a:pPr eaLnBrk="1" hangingPunct="1"/>
            <a:endParaRPr lang="en-US" sz="1400" dirty="0" smtClean="0"/>
          </a:p>
          <a:p>
            <a:pPr eaLnBrk="1" hangingPunct="1"/>
            <a:r>
              <a:rPr lang="en-US" sz="1400" dirty="0" smtClean="0"/>
              <a:t>Supports </a:t>
            </a:r>
            <a:r>
              <a:rPr lang="en-US" sz="1400" dirty="0"/>
              <a:t>the intent of Senate Bill 254</a:t>
            </a:r>
            <a:endParaRPr lang="en-US" altLang="en-US" sz="1400" dirty="0">
              <a:solidFill>
                <a:prstClr val="black"/>
              </a:solidFill>
            </a:endParaRPr>
          </a:p>
          <a:p>
            <a:pPr marL="0" indent="0" eaLnBrk="1" hangingPunct="1">
              <a:buNone/>
            </a:pPr>
            <a:endParaRPr lang="en-US" altLang="en-US" sz="1400" dirty="0">
              <a:solidFill>
                <a:prstClr val="black"/>
              </a:solidFill>
            </a:endParaRPr>
          </a:p>
          <a:p>
            <a:pPr marL="0" indent="0" defTabSz="228600">
              <a:spcBef>
                <a:spcPts val="600"/>
              </a:spcBef>
              <a:spcAft>
                <a:spcPts val="600"/>
              </a:spcAft>
              <a:buNone/>
            </a:pPr>
            <a:endParaRPr lang="en-US" sz="1400" dirty="0" smtClean="0">
              <a:latin typeface="Arial" pitchFamily="34" charset="0"/>
              <a:cs typeface="Arial" pitchFamily="34" charset="0"/>
            </a:endParaRPr>
          </a:p>
        </p:txBody>
      </p:sp>
      <p:sp>
        <p:nvSpPr>
          <p:cNvPr id="7" name="Rectangle 6"/>
          <p:cNvSpPr/>
          <p:nvPr/>
        </p:nvSpPr>
        <p:spPr>
          <a:xfrm>
            <a:off x="485775" y="5028443"/>
            <a:ext cx="1459054" cy="738664"/>
          </a:xfrm>
          <a:prstGeom prst="rect">
            <a:avLst/>
          </a:prstGeom>
        </p:spPr>
        <p:txBody>
          <a:bodyPr wrap="none">
            <a:spAutoFit/>
          </a:bodyPr>
          <a:lstStyle/>
          <a:p>
            <a:pPr marL="285750" indent="-285750">
              <a:buFont typeface="Arial" panose="020B0604020202020204" pitchFamily="34" charset="0"/>
              <a:buChar char="•"/>
            </a:pPr>
            <a:r>
              <a:rPr lang="en-US" sz="1400" dirty="0"/>
              <a:t>$950K</a:t>
            </a:r>
          </a:p>
          <a:p>
            <a:pPr marL="285750" indent="-285750">
              <a:buFont typeface="Arial" panose="020B0604020202020204" pitchFamily="34" charset="0"/>
              <a:buChar char="•"/>
            </a:pPr>
            <a:r>
              <a:rPr lang="en-US" sz="1400" dirty="0"/>
              <a:t>75/25</a:t>
            </a:r>
          </a:p>
          <a:p>
            <a:pPr marL="285750" indent="-285750">
              <a:buFont typeface="Arial" panose="020B0604020202020204" pitchFamily="34" charset="0"/>
              <a:buChar char="•"/>
            </a:pPr>
            <a:r>
              <a:rPr lang="en-US" sz="1400" dirty="0"/>
              <a:t>$480K State</a:t>
            </a:r>
          </a:p>
        </p:txBody>
      </p:sp>
    </p:spTree>
    <p:extLst>
      <p:ext uri="{BB962C8B-B14F-4D97-AF65-F5344CB8AC3E}">
        <p14:creationId xmlns:p14="http://schemas.microsoft.com/office/powerpoint/2010/main" val="1013339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71600"/>
          </a:xfrm>
        </p:spPr>
        <p:txBody>
          <a:bodyPr lIns="0" tIns="0" rIns="0" bIns="0" anchor="t" anchorCtr="0">
            <a:noAutofit/>
          </a:bodyPr>
          <a:lstStyle/>
          <a:p>
            <a:pPr eaLnBrk="1" hangingPunct="1"/>
            <a:r>
              <a:rPr lang="en-US" altLang="en-US" sz="2800" b="1" dirty="0" smtClean="0">
                <a:solidFill>
                  <a:prstClr val="black"/>
                </a:solidFill>
              </a:rPr>
              <a:t>Loading Dock</a:t>
            </a:r>
            <a:br>
              <a:rPr lang="en-US" altLang="en-US" sz="2800" b="1" dirty="0" smtClean="0">
                <a:solidFill>
                  <a:prstClr val="black"/>
                </a:solidFill>
              </a:rPr>
            </a:br>
            <a:r>
              <a:rPr lang="en-US" altLang="en-US" sz="2800" b="1" dirty="0" smtClean="0">
                <a:solidFill>
                  <a:prstClr val="black"/>
                </a:solidFill>
              </a:rPr>
              <a:t>(N. Las Vegas Readiness Center)</a:t>
            </a:r>
            <a:br>
              <a:rPr lang="en-US" altLang="en-US" sz="2800" b="1" dirty="0" smtClean="0">
                <a:solidFill>
                  <a:prstClr val="black"/>
                </a:solidFill>
              </a:rPr>
            </a:br>
            <a:r>
              <a:rPr lang="en-US" sz="2800" b="1" dirty="0">
                <a:latin typeface="Arial" pitchFamily="34" charset="0"/>
                <a:cs typeface="Arial" pitchFamily="34" charset="0"/>
              </a:rPr>
              <a:t>ID # </a:t>
            </a:r>
            <a:r>
              <a:rPr lang="en-US" altLang="en-US" sz="2800" b="1" dirty="0" smtClean="0">
                <a:solidFill>
                  <a:prstClr val="black"/>
                </a:solidFill>
              </a:rPr>
              <a:t>7586</a:t>
            </a:r>
            <a:endParaRPr lang="en-US" altLang="en-US" sz="2800" b="1" dirty="0">
              <a:solidFill>
                <a:prstClr val="black"/>
              </a:solidFill>
            </a:endParaRPr>
          </a:p>
        </p:txBody>
      </p:sp>
      <p:sp>
        <p:nvSpPr>
          <p:cNvPr id="3" name="Content Placeholder 2"/>
          <p:cNvSpPr>
            <a:spLocks noGrp="1"/>
          </p:cNvSpPr>
          <p:nvPr>
            <p:ph idx="1"/>
          </p:nvPr>
        </p:nvSpPr>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endParaRPr lang="en-US" sz="1400" dirty="0">
              <a:latin typeface="Arial" pitchFamily="34" charset="0"/>
              <a:cs typeface="Arial" pitchFamily="34" charset="0"/>
            </a:endParaRPr>
          </a:p>
          <a:p>
            <a:pPr defTabSz="228600">
              <a:spcBef>
                <a:spcPts val="600"/>
              </a:spcBef>
              <a:spcAft>
                <a:spcPts val="600"/>
              </a:spcAft>
            </a:pPr>
            <a:r>
              <a:rPr lang="en-US" sz="1400" dirty="0" smtClean="0">
                <a:solidFill>
                  <a:prstClr val="black"/>
                </a:solidFill>
                <a:latin typeface="Arial" pitchFamily="34" charset="0"/>
                <a:cs typeface="Arial" pitchFamily="34" charset="0"/>
              </a:rPr>
              <a:t>There is a need for a loading dock to load and unload military vehicles, cargo and shipments at the North Las Vegas Readiness Center.</a:t>
            </a:r>
          </a:p>
          <a:p>
            <a:pPr defTabSz="228600">
              <a:spcBef>
                <a:spcPts val="600"/>
              </a:spcBef>
              <a:spcAft>
                <a:spcPts val="600"/>
              </a:spcAft>
            </a:pPr>
            <a:r>
              <a:rPr lang="en-US" sz="1400" dirty="0" smtClean="0">
                <a:solidFill>
                  <a:prstClr val="black"/>
                </a:solidFill>
                <a:latin typeface="Arial" pitchFamily="34" charset="0"/>
                <a:cs typeface="Arial" pitchFamily="34" charset="0"/>
              </a:rPr>
              <a:t>There are currently 796 vehicles and trailers that will utilize this loading dock.</a:t>
            </a:r>
          </a:p>
          <a:p>
            <a:pPr defTabSz="228600">
              <a:spcBef>
                <a:spcPts val="600"/>
              </a:spcBef>
              <a:spcAft>
                <a:spcPts val="600"/>
              </a:spcAft>
            </a:pPr>
            <a:r>
              <a:rPr lang="en-US" sz="1400" dirty="0" smtClean="0">
                <a:solidFill>
                  <a:prstClr val="black"/>
                </a:solidFill>
                <a:latin typeface="Arial" pitchFamily="34" charset="0"/>
                <a:cs typeface="Arial" pitchFamily="34" charset="0"/>
              </a:rPr>
              <a:t>384 vehicles/trailers are new since moving to the facility in 2014</a:t>
            </a:r>
          </a:p>
          <a:p>
            <a:pPr defTabSz="228600">
              <a:spcBef>
                <a:spcPts val="600"/>
              </a:spcBef>
              <a:spcAft>
                <a:spcPts val="600"/>
              </a:spcAft>
              <a:buFont typeface="Courier New" panose="02070309020205020404" pitchFamily="49" charset="0"/>
              <a:buChar char="o"/>
            </a:pPr>
            <a:endParaRPr lang="en-US" sz="1400" dirty="0" smtClean="0">
              <a:solidFill>
                <a:prstClr val="black"/>
              </a:solidFill>
              <a:latin typeface="Arial" pitchFamily="34" charset="0"/>
              <a:cs typeface="Arial" pitchFamily="34" charset="0"/>
            </a:endParaRPr>
          </a:p>
          <a:p>
            <a:pPr defTabSz="228600">
              <a:spcBef>
                <a:spcPts val="600"/>
              </a:spcBef>
              <a:spcAft>
                <a:spcPts val="600"/>
              </a:spcAft>
              <a:buFont typeface="Courier New" panose="02070309020205020404" pitchFamily="49" charset="0"/>
              <a:buChar char="o"/>
            </a:pPr>
            <a:endParaRPr lang="en-US" sz="1400" dirty="0">
              <a:solidFill>
                <a:prstClr val="black"/>
              </a:solidFill>
              <a:latin typeface="Arial" pitchFamily="34" charset="0"/>
              <a:cs typeface="Arial" pitchFamily="34" charset="0"/>
            </a:endParaRPr>
          </a:p>
          <a:p>
            <a:pPr defTabSz="228600">
              <a:spcBef>
                <a:spcPts val="600"/>
              </a:spcBef>
              <a:spcAft>
                <a:spcPts val="600"/>
              </a:spcAft>
            </a:pPr>
            <a:r>
              <a:rPr lang="en-US" sz="1400" dirty="0" smtClean="0">
                <a:solidFill>
                  <a:prstClr val="black"/>
                </a:solidFill>
                <a:latin typeface="Arial" pitchFamily="34" charset="0"/>
                <a:cs typeface="Arial" pitchFamily="34" charset="0"/>
              </a:rPr>
              <a:t>$480k</a:t>
            </a:r>
            <a:endParaRPr lang="en-US" sz="1400" dirty="0" smtClean="0">
              <a:solidFill>
                <a:prstClr val="black"/>
              </a:solidFill>
              <a:latin typeface="Arial" pitchFamily="34" charset="0"/>
              <a:cs typeface="Arial" pitchFamily="34" charset="0"/>
            </a:endParaRPr>
          </a:p>
          <a:p>
            <a:pPr defTabSz="228600">
              <a:spcBef>
                <a:spcPts val="600"/>
              </a:spcBef>
              <a:spcAft>
                <a:spcPts val="600"/>
              </a:spcAft>
            </a:pPr>
            <a:r>
              <a:rPr lang="en-US" sz="1400" dirty="0" smtClean="0">
                <a:solidFill>
                  <a:prstClr val="black"/>
                </a:solidFill>
                <a:latin typeface="Arial" pitchFamily="34" charset="0"/>
                <a:cs typeface="Arial" pitchFamily="34" charset="0"/>
              </a:rPr>
              <a:t>75/25</a:t>
            </a:r>
            <a:endParaRPr lang="en-US" sz="1400" dirty="0">
              <a:solidFill>
                <a:prstClr val="black"/>
              </a:solidFill>
              <a:latin typeface="Arial" pitchFamily="34" charset="0"/>
              <a:cs typeface="Arial" pitchFamily="34" charset="0"/>
            </a:endParaRPr>
          </a:p>
          <a:p>
            <a:pPr defTabSz="228600">
              <a:spcBef>
                <a:spcPts val="600"/>
              </a:spcBef>
              <a:spcAft>
                <a:spcPts val="600"/>
              </a:spcAft>
            </a:pPr>
            <a:r>
              <a:rPr lang="en-US" sz="1400" dirty="0" smtClean="0">
                <a:solidFill>
                  <a:prstClr val="black"/>
                </a:solidFill>
                <a:latin typeface="Arial" pitchFamily="34" charset="0"/>
                <a:cs typeface="Arial" pitchFamily="34" charset="0"/>
              </a:rPr>
              <a:t>$120K </a:t>
            </a:r>
            <a:r>
              <a:rPr lang="en-US" sz="1400" dirty="0" smtClean="0">
                <a:solidFill>
                  <a:prstClr val="black"/>
                </a:solidFill>
                <a:latin typeface="Arial" pitchFamily="34" charset="0"/>
                <a:cs typeface="Arial" pitchFamily="34" charset="0"/>
              </a:rPr>
              <a:t>State</a:t>
            </a:r>
            <a:endParaRPr lang="en-US" sz="1400" dirty="0">
              <a:solidFill>
                <a:prstClr val="black"/>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666" t="8889" r="5000" b="30000"/>
          <a:stretch/>
        </p:blipFill>
        <p:spPr>
          <a:xfrm>
            <a:off x="2124336" y="3276599"/>
            <a:ext cx="6867264" cy="3563203"/>
          </a:xfrm>
          <a:prstGeom prst="rect">
            <a:avLst/>
          </a:prstGeom>
        </p:spPr>
      </p:pic>
      <p:sp>
        <p:nvSpPr>
          <p:cNvPr id="5" name="TextBox 4"/>
          <p:cNvSpPr txBox="1"/>
          <p:nvPr/>
        </p:nvSpPr>
        <p:spPr>
          <a:xfrm>
            <a:off x="7620000" y="2895600"/>
            <a:ext cx="1524000" cy="461665"/>
          </a:xfrm>
          <a:prstGeom prst="rect">
            <a:avLst/>
          </a:prstGeom>
          <a:noFill/>
        </p:spPr>
        <p:txBody>
          <a:bodyPr wrap="square" rtlCol="0">
            <a:spAutoFit/>
          </a:bodyPr>
          <a:lstStyle/>
          <a:p>
            <a:r>
              <a:rPr lang="en-US" dirty="0" smtClean="0"/>
              <a:t>Wanted</a:t>
            </a:r>
            <a:endParaRPr lang="en-US" dirty="0"/>
          </a:p>
        </p:txBody>
      </p:sp>
    </p:spTree>
    <p:extLst>
      <p:ext uri="{BB962C8B-B14F-4D97-AF65-F5344CB8AC3E}">
        <p14:creationId xmlns:p14="http://schemas.microsoft.com/office/powerpoint/2010/main" val="39537410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71600"/>
          </a:xfrm>
        </p:spPr>
        <p:txBody>
          <a:bodyPr lIns="0" tIns="0" rIns="0" bIns="0" anchor="t" anchorCtr="0">
            <a:noAutofit/>
          </a:bodyPr>
          <a:lstStyle/>
          <a:p>
            <a:pPr eaLnBrk="1" hangingPunct="1"/>
            <a:r>
              <a:rPr lang="en-US" sz="2800" b="1" dirty="0"/>
              <a:t>Security Fencing </a:t>
            </a:r>
            <a:r>
              <a:rPr lang="en-US" sz="2800" b="1" dirty="0" smtClean="0"/>
              <a:t/>
            </a:r>
            <a:br>
              <a:rPr lang="en-US" sz="2800" b="1" dirty="0" smtClean="0"/>
            </a:br>
            <a:r>
              <a:rPr lang="en-US" sz="2800" b="1" dirty="0" smtClean="0"/>
              <a:t>(</a:t>
            </a:r>
            <a:r>
              <a:rPr lang="en-US" sz="2800" b="1" dirty="0"/>
              <a:t>Floyd </a:t>
            </a:r>
            <a:r>
              <a:rPr lang="en-US" sz="2800" b="1" dirty="0" err="1"/>
              <a:t>Edsall</a:t>
            </a:r>
            <a:r>
              <a:rPr lang="en-US" sz="2800" b="1" dirty="0"/>
              <a:t> Training Center</a:t>
            </a:r>
            <a:r>
              <a:rPr lang="en-US" sz="2800" b="1" dirty="0" smtClean="0"/>
              <a:t>)</a:t>
            </a:r>
            <a:br>
              <a:rPr lang="en-US" sz="2800" b="1" dirty="0" smtClean="0"/>
            </a:br>
            <a:r>
              <a:rPr lang="en-US" sz="2800" b="1" dirty="0" smtClean="0"/>
              <a:t>#21132</a:t>
            </a:r>
            <a:endParaRPr lang="en-US" altLang="en-US" sz="2800" b="1" dirty="0">
              <a:solidFill>
                <a:prstClr val="black"/>
              </a:solidFill>
            </a:endParaRPr>
          </a:p>
        </p:txBody>
      </p:sp>
      <p:sp>
        <p:nvSpPr>
          <p:cNvPr id="3" name="Content Placeholder 2"/>
          <p:cNvSpPr>
            <a:spLocks noGrp="1"/>
          </p:cNvSpPr>
          <p:nvPr>
            <p:ph idx="1"/>
          </p:nvPr>
        </p:nvSpPr>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endParaRPr lang="en-US" sz="1400" dirty="0">
              <a:latin typeface="Arial" pitchFamily="34" charset="0"/>
              <a:cs typeface="Arial" pitchFamily="34" charset="0"/>
            </a:endParaRPr>
          </a:p>
          <a:p>
            <a:r>
              <a:rPr lang="en-US" sz="1400" dirty="0"/>
              <a:t>This force protection fencing project is necessary to protect military property and to keep the public from </a:t>
            </a:r>
            <a:r>
              <a:rPr lang="en-US" sz="1400" dirty="0" smtClean="0"/>
              <a:t>accessing military </a:t>
            </a:r>
            <a:r>
              <a:rPr lang="en-US" sz="1400" dirty="0"/>
              <a:t>training </a:t>
            </a:r>
            <a:r>
              <a:rPr lang="en-US" sz="1400" dirty="0" smtClean="0"/>
              <a:t>areas</a:t>
            </a:r>
          </a:p>
          <a:p>
            <a:endParaRPr lang="en-US" sz="1400" dirty="0" smtClean="0"/>
          </a:p>
          <a:p>
            <a:endParaRPr lang="en-US" sz="1400" dirty="0"/>
          </a:p>
          <a:p>
            <a:r>
              <a:rPr lang="en-US" sz="1400" dirty="0" smtClean="0"/>
              <a:t>This </a:t>
            </a:r>
            <a:r>
              <a:rPr lang="en-US" sz="1400" dirty="0"/>
              <a:t>part of the Floyd </a:t>
            </a:r>
            <a:r>
              <a:rPr lang="en-US" sz="1400" dirty="0" err="1"/>
              <a:t>Edsall</a:t>
            </a:r>
            <a:r>
              <a:rPr lang="en-US" sz="1400" dirty="0"/>
              <a:t> Training Center parcel needs to be secured to prevent </a:t>
            </a:r>
            <a:r>
              <a:rPr lang="en-US" sz="1400" dirty="0" smtClean="0"/>
              <a:t>homeless encampments </a:t>
            </a:r>
            <a:r>
              <a:rPr lang="en-US" sz="1400" dirty="0"/>
              <a:t>on Guard </a:t>
            </a:r>
            <a:r>
              <a:rPr lang="en-US" sz="1400" dirty="0" smtClean="0"/>
              <a:t>property</a:t>
            </a:r>
          </a:p>
          <a:p>
            <a:pPr marL="0" indent="0" defTabSz="228600">
              <a:spcBef>
                <a:spcPts val="600"/>
              </a:spcBef>
              <a:spcAft>
                <a:spcPts val="600"/>
              </a:spcAft>
              <a:buNone/>
            </a:pPr>
            <a:endParaRPr lang="en-US" sz="1400" dirty="0" smtClean="0">
              <a:solidFill>
                <a:prstClr val="black"/>
              </a:solidFill>
              <a:latin typeface="Arial" pitchFamily="34" charset="0"/>
              <a:cs typeface="Arial" pitchFamily="34" charset="0"/>
            </a:endParaRPr>
          </a:p>
          <a:p>
            <a:pPr marL="0" indent="0" defTabSz="228600">
              <a:spcBef>
                <a:spcPts val="600"/>
              </a:spcBef>
              <a:spcAft>
                <a:spcPts val="600"/>
              </a:spcAft>
              <a:buNone/>
            </a:pPr>
            <a:endParaRPr lang="en-US" sz="1400" dirty="0">
              <a:solidFill>
                <a:prstClr val="black"/>
              </a:solidFill>
              <a:latin typeface="Arial" pitchFamily="34" charset="0"/>
              <a:cs typeface="Arial" pitchFamily="34" charset="0"/>
            </a:endParaRPr>
          </a:p>
          <a:p>
            <a:pPr marL="0" indent="0" defTabSz="228600">
              <a:spcBef>
                <a:spcPts val="600"/>
              </a:spcBef>
              <a:spcAft>
                <a:spcPts val="600"/>
              </a:spcAft>
              <a:buNone/>
            </a:pPr>
            <a:endParaRPr lang="en-US" sz="1400" dirty="0">
              <a:solidFill>
                <a:prstClr val="black"/>
              </a:solidFill>
              <a:latin typeface="Arial" pitchFamily="34" charset="0"/>
              <a:cs typeface="Arial" pitchFamily="34" charset="0"/>
            </a:endParaRPr>
          </a:p>
          <a:p>
            <a:pPr defTabSz="228600">
              <a:spcBef>
                <a:spcPts val="600"/>
              </a:spcBef>
              <a:spcAft>
                <a:spcPts val="600"/>
              </a:spcAft>
            </a:pPr>
            <a:r>
              <a:rPr lang="en-US" sz="1400" dirty="0" smtClean="0">
                <a:solidFill>
                  <a:prstClr val="black"/>
                </a:solidFill>
                <a:latin typeface="Arial" pitchFamily="34" charset="0"/>
                <a:cs typeface="Arial" pitchFamily="34" charset="0"/>
              </a:rPr>
              <a:t>$1.2M</a:t>
            </a:r>
            <a:endParaRPr lang="en-US" sz="1400" dirty="0">
              <a:solidFill>
                <a:prstClr val="black"/>
              </a:solidFill>
              <a:latin typeface="Arial" pitchFamily="34" charset="0"/>
              <a:cs typeface="Arial" pitchFamily="34" charset="0"/>
            </a:endParaRPr>
          </a:p>
          <a:p>
            <a:pPr defTabSz="228600">
              <a:spcBef>
                <a:spcPts val="600"/>
              </a:spcBef>
              <a:spcAft>
                <a:spcPts val="600"/>
              </a:spcAft>
            </a:pPr>
            <a:r>
              <a:rPr lang="en-US" sz="1400" dirty="0" smtClean="0">
                <a:solidFill>
                  <a:prstClr val="black"/>
                </a:solidFill>
                <a:latin typeface="Arial" pitchFamily="34" charset="0"/>
                <a:cs typeface="Arial" pitchFamily="34" charset="0"/>
              </a:rPr>
              <a:t>100% FED</a:t>
            </a:r>
            <a:endParaRPr lang="en-US" sz="1400" dirty="0">
              <a:solidFill>
                <a:prstClr val="black"/>
              </a:solidFill>
              <a:latin typeface="Arial" pitchFamily="34" charset="0"/>
              <a:cs typeface="Arial" pitchFamily="34" charset="0"/>
            </a:endParaRPr>
          </a:p>
          <a:p>
            <a:pPr defTabSz="228600">
              <a:spcBef>
                <a:spcPts val="600"/>
              </a:spcBef>
              <a:spcAft>
                <a:spcPts val="600"/>
              </a:spcAft>
            </a:pPr>
            <a:r>
              <a:rPr lang="en-US" sz="1400" dirty="0" smtClean="0">
                <a:solidFill>
                  <a:prstClr val="black"/>
                </a:solidFill>
                <a:latin typeface="Arial" pitchFamily="34" charset="0"/>
                <a:cs typeface="Arial" pitchFamily="34" charset="0"/>
              </a:rPr>
              <a:t>$76k </a:t>
            </a:r>
            <a:r>
              <a:rPr lang="en-US" sz="1400" dirty="0" smtClean="0">
                <a:solidFill>
                  <a:prstClr val="black"/>
                </a:solidFill>
                <a:latin typeface="Arial" pitchFamily="34" charset="0"/>
                <a:cs typeface="Arial" pitchFamily="34" charset="0"/>
              </a:rPr>
              <a:t>State</a:t>
            </a:r>
            <a:endParaRPr lang="en-US" sz="1400" dirty="0">
              <a:solidFill>
                <a:prstClr val="black"/>
              </a:solidFill>
            </a:endParaRPr>
          </a:p>
        </p:txBody>
      </p:sp>
      <p:pic>
        <p:nvPicPr>
          <p:cNvPr id="4" name="Picture 3"/>
          <p:cNvPicPr>
            <a:picLocks noChangeAspect="1"/>
          </p:cNvPicPr>
          <p:nvPr/>
        </p:nvPicPr>
        <p:blipFill>
          <a:blip r:embed="rId2"/>
          <a:stretch>
            <a:fillRect/>
          </a:stretch>
        </p:blipFill>
        <p:spPr>
          <a:xfrm>
            <a:off x="2362200" y="3581400"/>
            <a:ext cx="6163800" cy="2864326"/>
          </a:xfrm>
          <a:prstGeom prst="rect">
            <a:avLst/>
          </a:prstGeom>
          <a:ln>
            <a:solidFill>
              <a:schemeClr val="tx1"/>
            </a:solidFill>
          </a:ln>
        </p:spPr>
      </p:pic>
    </p:spTree>
    <p:extLst>
      <p:ext uri="{BB962C8B-B14F-4D97-AF65-F5344CB8AC3E}">
        <p14:creationId xmlns:p14="http://schemas.microsoft.com/office/powerpoint/2010/main" val="30383273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71600"/>
          </a:xfrm>
        </p:spPr>
        <p:txBody>
          <a:bodyPr lIns="0" tIns="0" rIns="0" bIns="0" anchor="t" anchorCtr="0">
            <a:noAutofit/>
          </a:bodyPr>
          <a:lstStyle/>
          <a:p>
            <a:pPr eaLnBrk="1" hangingPunct="1"/>
            <a:r>
              <a:rPr lang="en-US" altLang="en-US" sz="2800" b="1" dirty="0" smtClean="0">
                <a:solidFill>
                  <a:prstClr val="black"/>
                </a:solidFill>
              </a:rPr>
              <a:t>Replace Buildings 6 Overhead Doors</a:t>
            </a:r>
            <a:br>
              <a:rPr lang="en-US" altLang="en-US" sz="2800" b="1" dirty="0" smtClean="0">
                <a:solidFill>
                  <a:prstClr val="black"/>
                </a:solidFill>
              </a:rPr>
            </a:br>
            <a:r>
              <a:rPr lang="en-US" altLang="en-US" sz="2800" b="1" dirty="0" smtClean="0">
                <a:solidFill>
                  <a:prstClr val="black"/>
                </a:solidFill>
              </a:rPr>
              <a:t>(Carlin Readiness Center)</a:t>
            </a:r>
            <a:br>
              <a:rPr lang="en-US" altLang="en-US" sz="2800" b="1" dirty="0" smtClean="0">
                <a:solidFill>
                  <a:prstClr val="black"/>
                </a:solidFill>
              </a:rPr>
            </a:br>
            <a:r>
              <a:rPr lang="en-US" sz="2800" b="1" dirty="0">
                <a:latin typeface="Arial" pitchFamily="34" charset="0"/>
                <a:cs typeface="Arial" pitchFamily="34" charset="0"/>
              </a:rPr>
              <a:t>ID # </a:t>
            </a:r>
            <a:r>
              <a:rPr lang="en-US" altLang="en-US" sz="2800" b="1" dirty="0" smtClean="0">
                <a:solidFill>
                  <a:prstClr val="black"/>
                </a:solidFill>
              </a:rPr>
              <a:t>7583</a:t>
            </a:r>
            <a:endParaRPr lang="en-US" altLang="en-US" sz="2800" b="1" dirty="0">
              <a:solidFill>
                <a:prstClr val="black"/>
              </a:solidFill>
            </a:endParaRPr>
          </a:p>
        </p:txBody>
      </p:sp>
      <p:sp>
        <p:nvSpPr>
          <p:cNvPr id="3" name="Content Placeholder 2"/>
          <p:cNvSpPr>
            <a:spLocks noGrp="1"/>
          </p:cNvSpPr>
          <p:nvPr>
            <p:ph idx="1"/>
          </p:nvPr>
        </p:nvSpPr>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endParaRPr lang="en-US" sz="1400" dirty="0">
              <a:latin typeface="Arial" pitchFamily="34" charset="0"/>
              <a:cs typeface="Arial" pitchFamily="34" charset="0"/>
            </a:endParaRPr>
          </a:p>
          <a:p>
            <a:pPr defTabSz="228600">
              <a:spcBef>
                <a:spcPts val="600"/>
              </a:spcBef>
              <a:spcAft>
                <a:spcPts val="600"/>
              </a:spcAft>
              <a:buFont typeface="Courier New" panose="02070309020205020404" pitchFamily="49" charset="0"/>
              <a:buChar char="o"/>
            </a:pPr>
            <a:r>
              <a:rPr lang="en-US" sz="1400" dirty="0" smtClean="0">
                <a:solidFill>
                  <a:prstClr val="black"/>
                </a:solidFill>
                <a:latin typeface="Arial" pitchFamily="34" charset="0"/>
                <a:cs typeface="Arial" pitchFamily="34" charset="0"/>
              </a:rPr>
              <a:t>The glass panel doors are not energy efficient and reduce overhead clearance.</a:t>
            </a:r>
          </a:p>
          <a:p>
            <a:pPr defTabSz="228600">
              <a:spcBef>
                <a:spcPts val="600"/>
              </a:spcBef>
              <a:spcAft>
                <a:spcPts val="600"/>
              </a:spcAft>
              <a:buFont typeface="Courier New" panose="02070309020205020404" pitchFamily="49" charset="0"/>
              <a:buChar char="o"/>
            </a:pPr>
            <a:r>
              <a:rPr lang="en-US" sz="1400" dirty="0" smtClean="0">
                <a:solidFill>
                  <a:prstClr val="black"/>
                </a:solidFill>
                <a:latin typeface="Arial" pitchFamily="34" charset="0"/>
                <a:cs typeface="Arial" pitchFamily="34" charset="0"/>
              </a:rPr>
              <a:t>The doors are not reliable and the building needs highly reliable panels and openers.</a:t>
            </a:r>
          </a:p>
          <a:p>
            <a:pPr defTabSz="228600">
              <a:spcBef>
                <a:spcPts val="600"/>
              </a:spcBef>
              <a:spcAft>
                <a:spcPts val="600"/>
              </a:spcAft>
              <a:buFont typeface="Courier New" panose="02070309020205020404" pitchFamily="49" charset="0"/>
              <a:buChar char="o"/>
            </a:pPr>
            <a:r>
              <a:rPr lang="en-US" sz="1400" dirty="0" smtClean="0">
                <a:solidFill>
                  <a:prstClr val="black"/>
                </a:solidFill>
                <a:latin typeface="Arial" pitchFamily="34" charset="0"/>
                <a:cs typeface="Arial" pitchFamily="34" charset="0"/>
              </a:rPr>
              <a:t>The glass panels have proven to be very poor insulator. Need heavy gauge insulated coiling doors</a:t>
            </a:r>
          </a:p>
          <a:p>
            <a:pPr defTabSz="228600">
              <a:spcBef>
                <a:spcPts val="600"/>
              </a:spcBef>
              <a:spcAft>
                <a:spcPts val="600"/>
              </a:spcAft>
              <a:buFont typeface="Courier New" panose="02070309020205020404" pitchFamily="49" charset="0"/>
              <a:buChar char="o"/>
            </a:pPr>
            <a:r>
              <a:rPr lang="en-US" sz="1400" dirty="0" smtClean="0">
                <a:solidFill>
                  <a:prstClr val="black"/>
                </a:solidFill>
                <a:latin typeface="Arial" pitchFamily="34" charset="0"/>
                <a:cs typeface="Arial" pitchFamily="34" charset="0"/>
              </a:rPr>
              <a:t>$ 530K</a:t>
            </a:r>
          </a:p>
          <a:p>
            <a:pPr defTabSz="228600">
              <a:spcBef>
                <a:spcPts val="600"/>
              </a:spcBef>
              <a:spcAft>
                <a:spcPts val="600"/>
              </a:spcAft>
              <a:buFont typeface="Courier New" panose="02070309020205020404" pitchFamily="49" charset="0"/>
              <a:buChar char="o"/>
            </a:pPr>
            <a:r>
              <a:rPr lang="en-US" sz="1400" dirty="0" smtClean="0">
                <a:solidFill>
                  <a:prstClr val="black"/>
                </a:solidFill>
                <a:latin typeface="Arial" pitchFamily="34" charset="0"/>
                <a:cs typeface="Arial" pitchFamily="34" charset="0"/>
              </a:rPr>
              <a:t>56/44</a:t>
            </a:r>
          </a:p>
          <a:p>
            <a:pPr defTabSz="228600">
              <a:spcBef>
                <a:spcPts val="600"/>
              </a:spcBef>
              <a:spcAft>
                <a:spcPts val="600"/>
              </a:spcAft>
              <a:buFont typeface="Courier New" panose="02070309020205020404" pitchFamily="49" charset="0"/>
              <a:buChar char="o"/>
            </a:pPr>
            <a:r>
              <a:rPr lang="en-US" sz="1400" dirty="0" smtClean="0">
                <a:solidFill>
                  <a:prstClr val="black"/>
                </a:solidFill>
                <a:latin typeface="Arial" pitchFamily="34" charset="0"/>
                <a:cs typeface="Arial" pitchFamily="34" charset="0"/>
              </a:rPr>
              <a:t>$240K State</a:t>
            </a:r>
          </a:p>
          <a:p>
            <a:pPr defTabSz="228600">
              <a:spcBef>
                <a:spcPts val="600"/>
              </a:spcBef>
              <a:spcAft>
                <a:spcPts val="600"/>
              </a:spcAft>
              <a:buFont typeface="Courier New" panose="02070309020205020404" pitchFamily="49" charset="0"/>
              <a:buChar char="o"/>
            </a:pPr>
            <a:endParaRPr lang="en-US" sz="1400" dirty="0">
              <a:solidFill>
                <a:prstClr val="black"/>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4114800"/>
            <a:ext cx="8534400" cy="2750495"/>
          </a:xfrm>
          <a:prstGeom prst="rect">
            <a:avLst/>
          </a:prstGeom>
        </p:spPr>
      </p:pic>
    </p:spTree>
    <p:extLst>
      <p:ext uri="{BB962C8B-B14F-4D97-AF65-F5344CB8AC3E}">
        <p14:creationId xmlns:p14="http://schemas.microsoft.com/office/powerpoint/2010/main" val="20616824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71600"/>
          </a:xfrm>
        </p:spPr>
        <p:txBody>
          <a:bodyPr lIns="0" tIns="0" rIns="0" bIns="0" anchor="t" anchorCtr="0">
            <a:noAutofit/>
          </a:bodyPr>
          <a:lstStyle/>
          <a:p>
            <a:pPr eaLnBrk="1" hangingPunct="1"/>
            <a:r>
              <a:rPr lang="en-US" altLang="en-US" sz="2800" b="1" dirty="0" smtClean="0">
                <a:solidFill>
                  <a:prstClr val="black"/>
                </a:solidFill>
              </a:rPr>
              <a:t>Interior/Exterior Door Replacement</a:t>
            </a:r>
            <a:br>
              <a:rPr lang="en-US" altLang="en-US" sz="2800" b="1" dirty="0" smtClean="0">
                <a:solidFill>
                  <a:prstClr val="black"/>
                </a:solidFill>
              </a:rPr>
            </a:br>
            <a:r>
              <a:rPr lang="en-US" altLang="en-US" sz="2800" b="1" dirty="0" smtClean="0">
                <a:solidFill>
                  <a:prstClr val="black"/>
                </a:solidFill>
              </a:rPr>
              <a:t>(Clark County Armory)</a:t>
            </a:r>
            <a:br>
              <a:rPr lang="en-US" altLang="en-US" sz="2800" b="1" dirty="0" smtClean="0">
                <a:solidFill>
                  <a:prstClr val="black"/>
                </a:solidFill>
              </a:rPr>
            </a:br>
            <a:r>
              <a:rPr lang="en-US" sz="2800" b="1" dirty="0">
                <a:latin typeface="Arial" pitchFamily="34" charset="0"/>
                <a:cs typeface="Arial" pitchFamily="34" charset="0"/>
              </a:rPr>
              <a:t>ID # </a:t>
            </a:r>
            <a:r>
              <a:rPr lang="en-US" altLang="en-US" sz="2800" b="1" dirty="0" smtClean="0">
                <a:solidFill>
                  <a:prstClr val="black"/>
                </a:solidFill>
              </a:rPr>
              <a:t>19124</a:t>
            </a:r>
            <a:endParaRPr lang="en-US" altLang="en-US" sz="2800" b="1" dirty="0">
              <a:solidFill>
                <a:prstClr val="black"/>
              </a:solidFill>
            </a:endParaRPr>
          </a:p>
        </p:txBody>
      </p:sp>
      <p:sp>
        <p:nvSpPr>
          <p:cNvPr id="3" name="Content Placeholder 2"/>
          <p:cNvSpPr>
            <a:spLocks noGrp="1"/>
          </p:cNvSpPr>
          <p:nvPr>
            <p:ph idx="1"/>
          </p:nvPr>
        </p:nvSpPr>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p>
          <a:p>
            <a:pPr eaLnBrk="1" hangingPunct="1"/>
            <a:r>
              <a:rPr lang="en-US" altLang="en-US" sz="1400" dirty="0" smtClean="0">
                <a:solidFill>
                  <a:prstClr val="black"/>
                </a:solidFill>
              </a:rPr>
              <a:t>The doors are over 25 years old and need replaced. Doors require frequent maintenance to keep them from sticking or failing to close. They also don’t meet modern code.</a:t>
            </a:r>
          </a:p>
          <a:p>
            <a:r>
              <a:rPr lang="en-US" sz="1400" dirty="0" smtClean="0"/>
              <a:t>Inability </a:t>
            </a:r>
            <a:r>
              <a:rPr lang="en-US" sz="1400" dirty="0"/>
              <a:t>to lock doors and maintain security such as </a:t>
            </a:r>
            <a:r>
              <a:rPr lang="en-US" sz="1400" dirty="0" smtClean="0"/>
              <a:t>personal identifiable </a:t>
            </a:r>
            <a:r>
              <a:rPr lang="en-US" sz="1400" dirty="0"/>
              <a:t>information, use panic bars, keep water out, and inability to find spare parts</a:t>
            </a:r>
            <a:endParaRPr lang="en-US" altLang="en-US" sz="1400" dirty="0" smtClean="0">
              <a:solidFill>
                <a:prstClr val="black"/>
              </a:solidFill>
            </a:endParaRPr>
          </a:p>
          <a:p>
            <a:pPr marL="171450" indent="-171450" eaLnBrk="1" hangingPunct="1">
              <a:buFont typeface="Courier New" panose="02070309020205020404" pitchFamily="49" charset="0"/>
              <a:buChar char="o"/>
            </a:pPr>
            <a:endParaRPr lang="en-US" altLang="en-US" sz="1400" dirty="0">
              <a:solidFill>
                <a:prstClr val="black"/>
              </a:solidFill>
            </a:endParaRPr>
          </a:p>
          <a:p>
            <a:pPr eaLnBrk="1" hangingPunct="1"/>
            <a:r>
              <a:rPr lang="en-US" altLang="en-US" sz="1400" dirty="0" smtClean="0">
                <a:solidFill>
                  <a:prstClr val="black"/>
                </a:solidFill>
              </a:rPr>
              <a:t>$1.4M</a:t>
            </a:r>
          </a:p>
          <a:p>
            <a:pPr eaLnBrk="1" hangingPunct="1"/>
            <a:r>
              <a:rPr lang="en-US" altLang="en-US" sz="1400" dirty="0" smtClean="0">
                <a:solidFill>
                  <a:prstClr val="black"/>
                </a:solidFill>
              </a:rPr>
              <a:t>50/50</a:t>
            </a:r>
          </a:p>
          <a:p>
            <a:pPr eaLnBrk="1" hangingPunct="1"/>
            <a:r>
              <a:rPr lang="en-US" altLang="en-US" sz="1400" dirty="0" smtClean="0">
                <a:solidFill>
                  <a:prstClr val="black"/>
                </a:solidFill>
              </a:rPr>
              <a:t>$720K State</a:t>
            </a:r>
            <a:endParaRPr lang="en-US" altLang="en-US" sz="1400" dirty="0">
              <a:solidFill>
                <a:prstClr val="black"/>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8333" t="25556" b="17777"/>
          <a:stretch/>
        </p:blipFill>
        <p:spPr>
          <a:xfrm>
            <a:off x="168429" y="4204365"/>
            <a:ext cx="4098771" cy="248536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8333" t="23333"/>
          <a:stretch/>
        </p:blipFill>
        <p:spPr>
          <a:xfrm>
            <a:off x="4555971" y="3217076"/>
            <a:ext cx="4368800" cy="3505200"/>
          </a:xfrm>
          <a:prstGeom prst="rect">
            <a:avLst/>
          </a:prstGeom>
        </p:spPr>
      </p:pic>
    </p:spTree>
    <p:extLst>
      <p:ext uri="{BB962C8B-B14F-4D97-AF65-F5344CB8AC3E}">
        <p14:creationId xmlns:p14="http://schemas.microsoft.com/office/powerpoint/2010/main" val="24542434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71600"/>
          </a:xfrm>
        </p:spPr>
        <p:txBody>
          <a:bodyPr lIns="0" tIns="0" rIns="0" bIns="0" anchor="t" anchorCtr="0">
            <a:noAutofit/>
          </a:bodyPr>
          <a:lstStyle/>
          <a:p>
            <a:pPr eaLnBrk="1" hangingPunct="1"/>
            <a:r>
              <a:rPr lang="en-US" altLang="en-US" sz="2800" b="1" dirty="0" smtClean="0">
                <a:solidFill>
                  <a:prstClr val="black"/>
                </a:solidFill>
              </a:rPr>
              <a:t>  Covered Patio</a:t>
            </a:r>
            <a:br>
              <a:rPr lang="en-US" altLang="en-US" sz="2800" b="1" dirty="0" smtClean="0">
                <a:solidFill>
                  <a:prstClr val="black"/>
                </a:solidFill>
              </a:rPr>
            </a:br>
            <a:r>
              <a:rPr lang="en-US" altLang="en-US" sz="2800" b="1" dirty="0" smtClean="0">
                <a:solidFill>
                  <a:prstClr val="black"/>
                </a:solidFill>
              </a:rPr>
              <a:t>(Clark County Readiness Center)</a:t>
            </a:r>
            <a:br>
              <a:rPr lang="en-US" altLang="en-US" sz="2800" b="1" dirty="0" smtClean="0">
                <a:solidFill>
                  <a:prstClr val="black"/>
                </a:solidFill>
              </a:rPr>
            </a:br>
            <a:r>
              <a:rPr lang="en-US" sz="2800" b="1" dirty="0">
                <a:latin typeface="Arial" pitchFamily="34" charset="0"/>
                <a:cs typeface="Arial" pitchFamily="34" charset="0"/>
              </a:rPr>
              <a:t>ID # </a:t>
            </a:r>
            <a:r>
              <a:rPr lang="en-US" altLang="en-US" sz="2800" b="1" dirty="0" smtClean="0">
                <a:solidFill>
                  <a:prstClr val="black"/>
                </a:solidFill>
              </a:rPr>
              <a:t>19130</a:t>
            </a:r>
            <a:endParaRPr lang="en-US" altLang="en-US" sz="2800" b="1" dirty="0">
              <a:solidFill>
                <a:prstClr val="black"/>
              </a:solidFill>
            </a:endParaRPr>
          </a:p>
        </p:txBody>
      </p:sp>
      <p:sp>
        <p:nvSpPr>
          <p:cNvPr id="3" name="Content Placeholder 2"/>
          <p:cNvSpPr>
            <a:spLocks noGrp="1"/>
          </p:cNvSpPr>
          <p:nvPr>
            <p:ph idx="1"/>
          </p:nvPr>
        </p:nvSpPr>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p>
          <a:p>
            <a:pPr eaLnBrk="1" hangingPunct="1"/>
            <a:r>
              <a:rPr lang="en-US" altLang="en-US" sz="1400" dirty="0" smtClean="0">
                <a:solidFill>
                  <a:prstClr val="black"/>
                </a:solidFill>
              </a:rPr>
              <a:t>Currently there is no outside break area. This would provide a shaded area to take breaks and eat lunch</a:t>
            </a:r>
          </a:p>
          <a:p>
            <a:r>
              <a:rPr lang="en-US" sz="1400" dirty="0"/>
              <a:t>Additionally, water intrusion occurs at a few of the exterior </a:t>
            </a:r>
            <a:r>
              <a:rPr lang="en-US" sz="1400" dirty="0" smtClean="0"/>
              <a:t>doors in </a:t>
            </a:r>
            <a:r>
              <a:rPr lang="en-US" sz="1400" dirty="0"/>
              <a:t>the proposed area of the building and this would assist in diverting some of the water away from those </a:t>
            </a:r>
            <a:r>
              <a:rPr lang="en-US" sz="1400" dirty="0" smtClean="0"/>
              <a:t>exterior doors</a:t>
            </a:r>
            <a:r>
              <a:rPr lang="en-US" sz="1400" dirty="0"/>
              <a:t>.</a:t>
            </a:r>
            <a:endParaRPr lang="en-US" altLang="en-US" sz="1400" dirty="0" smtClean="0">
              <a:solidFill>
                <a:prstClr val="black"/>
              </a:solidFill>
            </a:endParaRPr>
          </a:p>
          <a:p>
            <a:pPr marL="171450" indent="-171450" eaLnBrk="1" hangingPunct="1">
              <a:buFont typeface="Courier New" panose="02070309020205020404" pitchFamily="49" charset="0"/>
              <a:buChar char="o"/>
            </a:pPr>
            <a:endParaRPr lang="en-US" altLang="en-US" sz="1400" dirty="0" smtClean="0">
              <a:solidFill>
                <a:prstClr val="black"/>
              </a:solidFill>
            </a:endParaRPr>
          </a:p>
          <a:p>
            <a:pPr marL="171450" indent="-171450" eaLnBrk="1" hangingPunct="1">
              <a:buFont typeface="Courier New" panose="02070309020205020404" pitchFamily="49" charset="0"/>
              <a:buChar char="o"/>
            </a:pPr>
            <a:endParaRPr lang="en-US" altLang="en-US" sz="1400" dirty="0">
              <a:solidFill>
                <a:prstClr val="black"/>
              </a:solidFill>
            </a:endParaRPr>
          </a:p>
          <a:p>
            <a:pPr marL="171450" indent="-171450" eaLnBrk="1" hangingPunct="1">
              <a:buFont typeface="Courier New" panose="02070309020205020404" pitchFamily="49" charset="0"/>
              <a:buChar char="o"/>
            </a:pPr>
            <a:endParaRPr lang="en-US" altLang="en-US" sz="1400" dirty="0" smtClean="0">
              <a:solidFill>
                <a:prstClr val="black"/>
              </a:solidFill>
            </a:endParaRPr>
          </a:p>
          <a:p>
            <a:pPr marL="171450" indent="-171450" eaLnBrk="1" hangingPunct="1">
              <a:buFont typeface="Courier New" panose="02070309020205020404" pitchFamily="49" charset="0"/>
              <a:buChar char="o"/>
            </a:pPr>
            <a:endParaRPr lang="en-US" altLang="en-US" sz="1400" dirty="0">
              <a:solidFill>
                <a:prstClr val="black"/>
              </a:solidFill>
            </a:endParaRPr>
          </a:p>
          <a:p>
            <a:pPr marL="171450" indent="-171450" eaLnBrk="1" hangingPunct="1">
              <a:buFont typeface="Courier New" panose="02070309020205020404" pitchFamily="49" charset="0"/>
              <a:buChar char="o"/>
            </a:pPr>
            <a:endParaRPr lang="en-US" altLang="en-US" sz="1400" dirty="0" smtClean="0">
              <a:solidFill>
                <a:prstClr val="black"/>
              </a:solidFill>
            </a:endParaRPr>
          </a:p>
          <a:p>
            <a:pPr marL="171450" indent="-171450" eaLnBrk="1" hangingPunct="1">
              <a:buFont typeface="Courier New" panose="02070309020205020404" pitchFamily="49" charset="0"/>
              <a:buChar char="o"/>
            </a:pPr>
            <a:endParaRPr lang="en-US" altLang="en-US" sz="1400" dirty="0">
              <a:solidFill>
                <a:prstClr val="black"/>
              </a:solidFill>
            </a:endParaRPr>
          </a:p>
          <a:p>
            <a:pPr marL="171450" indent="-171450" eaLnBrk="1" hangingPunct="1">
              <a:buFont typeface="Courier New" panose="02070309020205020404" pitchFamily="49" charset="0"/>
              <a:buChar char="o"/>
            </a:pPr>
            <a:endParaRPr lang="en-US" altLang="en-US" sz="1400" dirty="0" smtClean="0">
              <a:solidFill>
                <a:prstClr val="black"/>
              </a:solidFill>
            </a:endParaRPr>
          </a:p>
          <a:p>
            <a:pPr eaLnBrk="1" hangingPunct="1"/>
            <a:r>
              <a:rPr lang="en-US" altLang="en-US" sz="1400" dirty="0" smtClean="0">
                <a:solidFill>
                  <a:prstClr val="black"/>
                </a:solidFill>
              </a:rPr>
              <a:t>$160K</a:t>
            </a:r>
          </a:p>
          <a:p>
            <a:pPr eaLnBrk="1" hangingPunct="1"/>
            <a:r>
              <a:rPr lang="en-US" altLang="en-US" sz="1400" dirty="0" smtClean="0">
                <a:solidFill>
                  <a:prstClr val="black"/>
                </a:solidFill>
              </a:rPr>
              <a:t>50/50</a:t>
            </a:r>
          </a:p>
          <a:p>
            <a:pPr eaLnBrk="1" hangingPunct="1"/>
            <a:r>
              <a:rPr lang="en-US" altLang="en-US" sz="1400" dirty="0" smtClean="0">
                <a:solidFill>
                  <a:prstClr val="black"/>
                </a:solidFill>
              </a:rPr>
              <a:t>$90K State</a:t>
            </a:r>
          </a:p>
          <a:p>
            <a:pPr marL="0" indent="0" eaLnBrk="1" hangingPunct="1">
              <a:buNone/>
            </a:pPr>
            <a:endParaRPr lang="en-US" altLang="en-US" sz="1400" dirty="0" smtClean="0">
              <a:solidFill>
                <a:prstClr val="black"/>
              </a:solidFill>
            </a:endParaRPr>
          </a:p>
          <a:p>
            <a:pPr marL="0" indent="0" eaLnBrk="1" hangingPunct="1">
              <a:buNone/>
            </a:pPr>
            <a:endParaRPr lang="en-US" altLang="en-US" sz="1400" dirty="0" smtClean="0">
              <a:solidFill>
                <a:prstClr val="black"/>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500" b="13980"/>
          <a:stretch/>
        </p:blipFill>
        <p:spPr>
          <a:xfrm>
            <a:off x="2133600" y="3048000"/>
            <a:ext cx="5943600" cy="3704208"/>
          </a:xfrm>
          <a:prstGeom prst="rect">
            <a:avLst/>
          </a:prstGeom>
        </p:spPr>
      </p:pic>
    </p:spTree>
    <p:extLst>
      <p:ext uri="{BB962C8B-B14F-4D97-AF65-F5344CB8AC3E}">
        <p14:creationId xmlns:p14="http://schemas.microsoft.com/office/powerpoint/2010/main" val="14646017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71600"/>
          </a:xfrm>
        </p:spPr>
        <p:txBody>
          <a:bodyPr lIns="0" tIns="0" rIns="0" bIns="0" anchor="t" anchorCtr="0">
            <a:noAutofit/>
          </a:bodyPr>
          <a:lstStyle/>
          <a:p>
            <a:pPr eaLnBrk="1" hangingPunct="1"/>
            <a:r>
              <a:rPr lang="en-US" sz="2800" b="1" dirty="0"/>
              <a:t>Purchase of </a:t>
            </a:r>
            <a:r>
              <a:rPr lang="en-US" sz="2800" b="1" dirty="0" smtClean="0"/>
              <a:t>Navy </a:t>
            </a:r>
            <a:r>
              <a:rPr lang="en-US" sz="2800" b="1" dirty="0"/>
              <a:t>Reserve </a:t>
            </a:r>
            <a:r>
              <a:rPr lang="en-US" sz="2800" b="1" dirty="0" smtClean="0"/>
              <a:t>Center</a:t>
            </a:r>
            <a:br>
              <a:rPr lang="en-US" sz="2800" b="1" dirty="0" smtClean="0"/>
            </a:br>
            <a:r>
              <a:rPr lang="en-US" sz="2800" b="1" dirty="0" smtClean="0"/>
              <a:t>(Stead)</a:t>
            </a:r>
            <a:br>
              <a:rPr lang="en-US" sz="2800" b="1" dirty="0" smtClean="0"/>
            </a:br>
            <a:r>
              <a:rPr lang="en-US" sz="2800" b="1" dirty="0" smtClean="0"/>
              <a:t>#21148</a:t>
            </a:r>
            <a:endParaRPr lang="en-US" altLang="en-US" sz="2800" b="1" dirty="0">
              <a:solidFill>
                <a:prstClr val="black"/>
              </a:solidFill>
            </a:endParaRPr>
          </a:p>
        </p:txBody>
      </p:sp>
      <p:sp>
        <p:nvSpPr>
          <p:cNvPr id="3" name="Content Placeholder 2"/>
          <p:cNvSpPr>
            <a:spLocks noGrp="1"/>
          </p:cNvSpPr>
          <p:nvPr>
            <p:ph idx="1"/>
          </p:nvPr>
        </p:nvSpPr>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p>
          <a:p>
            <a:pPr eaLnBrk="1" hangingPunct="1"/>
            <a:r>
              <a:rPr lang="en-US" sz="2800" dirty="0"/>
              <a:t>Purchase and renovation of this facility of needed to support Nevada National Guard mission</a:t>
            </a:r>
            <a:endParaRPr lang="en-US" altLang="en-US" sz="2800" dirty="0">
              <a:solidFill>
                <a:prstClr val="black"/>
              </a:solidFill>
            </a:endParaRPr>
          </a:p>
          <a:p>
            <a:pPr marL="0" indent="0" eaLnBrk="1" hangingPunct="1">
              <a:buNone/>
            </a:pPr>
            <a:endParaRPr lang="en-US" altLang="en-US" sz="1400" dirty="0" smtClean="0">
              <a:solidFill>
                <a:prstClr val="black"/>
              </a:solidFill>
            </a:endParaRPr>
          </a:p>
          <a:p>
            <a:pPr marL="0" indent="0" eaLnBrk="1" hangingPunct="1">
              <a:buNone/>
            </a:pPr>
            <a:endParaRPr lang="en-US" altLang="en-US" sz="1400" dirty="0">
              <a:solidFill>
                <a:prstClr val="black"/>
              </a:solidFill>
            </a:endParaRPr>
          </a:p>
          <a:p>
            <a:pPr marL="0" indent="0" eaLnBrk="1" hangingPunct="1">
              <a:buNone/>
            </a:pPr>
            <a:endParaRPr lang="en-US" altLang="en-US" sz="1400" dirty="0" smtClean="0">
              <a:solidFill>
                <a:prstClr val="black"/>
              </a:solidFill>
            </a:endParaRPr>
          </a:p>
          <a:p>
            <a:pPr marL="0" indent="0" eaLnBrk="1" hangingPunct="1">
              <a:buNone/>
            </a:pPr>
            <a:endParaRPr lang="en-US" altLang="en-US" sz="1400" dirty="0" smtClean="0">
              <a:solidFill>
                <a:prstClr val="black"/>
              </a:solidFill>
            </a:endParaRPr>
          </a:p>
          <a:p>
            <a:pPr marL="171450" indent="-171450" eaLnBrk="1" hangingPunct="1">
              <a:buFont typeface="Courier New" panose="02070309020205020404" pitchFamily="49" charset="0"/>
              <a:buChar char="o"/>
            </a:pPr>
            <a:endParaRPr lang="en-US" altLang="en-US" sz="1400" dirty="0">
              <a:solidFill>
                <a:prstClr val="black"/>
              </a:solidFill>
            </a:endParaRPr>
          </a:p>
          <a:p>
            <a:pPr marL="171450" indent="-171450" eaLnBrk="1" hangingPunct="1">
              <a:buFont typeface="Courier New" panose="02070309020205020404" pitchFamily="49" charset="0"/>
              <a:buChar char="o"/>
            </a:pPr>
            <a:r>
              <a:rPr lang="en-US" altLang="en-US" sz="1400" dirty="0" smtClean="0">
                <a:solidFill>
                  <a:prstClr val="black"/>
                </a:solidFill>
              </a:rPr>
              <a:t>$3.5M</a:t>
            </a:r>
            <a:endParaRPr lang="en-US" altLang="en-US" sz="1400" dirty="0">
              <a:solidFill>
                <a:prstClr val="black"/>
              </a:solidFill>
            </a:endParaRPr>
          </a:p>
          <a:p>
            <a:pPr marL="171450" indent="-171450" eaLnBrk="1" hangingPunct="1">
              <a:buFont typeface="Courier New" panose="02070309020205020404" pitchFamily="49" charset="0"/>
              <a:buChar char="o"/>
            </a:pPr>
            <a:endParaRPr lang="en-US" altLang="en-US" sz="1400" dirty="0" smtClean="0">
              <a:solidFill>
                <a:prstClr val="black"/>
              </a:solidFill>
            </a:endParaRPr>
          </a:p>
          <a:p>
            <a:pPr marL="171450" indent="-171450" eaLnBrk="1" hangingPunct="1">
              <a:buFont typeface="Courier New" panose="02070309020205020404" pitchFamily="49" charset="0"/>
              <a:buChar char="o"/>
            </a:pPr>
            <a:r>
              <a:rPr lang="en-US" altLang="en-US" sz="1400" dirty="0" smtClean="0">
                <a:solidFill>
                  <a:prstClr val="black"/>
                </a:solidFill>
              </a:rPr>
              <a:t>100% State</a:t>
            </a:r>
            <a:endParaRPr lang="en-US" altLang="en-US" sz="1400" dirty="0" smtClean="0">
              <a:solidFill>
                <a:prstClr val="black"/>
              </a:solidFill>
            </a:endParaRPr>
          </a:p>
          <a:p>
            <a:pPr marL="171450" indent="-171450" eaLnBrk="1" hangingPunct="1">
              <a:buFont typeface="Courier New" panose="02070309020205020404" pitchFamily="49" charset="0"/>
              <a:buChar char="o"/>
            </a:pPr>
            <a:endParaRPr lang="en-US" altLang="en-US" sz="1400" dirty="0">
              <a:solidFill>
                <a:prstClr val="black"/>
              </a:solidFill>
            </a:endParaRPr>
          </a:p>
          <a:p>
            <a:pPr marL="171450" indent="-171450" eaLnBrk="1" hangingPunct="1">
              <a:buFont typeface="Courier New" panose="02070309020205020404" pitchFamily="49" charset="0"/>
              <a:buChar char="o"/>
            </a:pPr>
            <a:r>
              <a:rPr lang="en-US" altLang="en-US" sz="1400" dirty="0" smtClean="0">
                <a:solidFill>
                  <a:prstClr val="black"/>
                </a:solidFill>
              </a:rPr>
              <a:t>$3.5M</a:t>
            </a:r>
            <a:endParaRPr lang="en-US" altLang="en-US" sz="1400" dirty="0" smtClean="0">
              <a:solidFill>
                <a:prstClr val="black"/>
              </a:solidFill>
            </a:endParaRPr>
          </a:p>
        </p:txBody>
      </p:sp>
    </p:spTree>
    <p:extLst>
      <p:ext uri="{BB962C8B-B14F-4D97-AF65-F5344CB8AC3E}">
        <p14:creationId xmlns:p14="http://schemas.microsoft.com/office/powerpoint/2010/main" val="36357952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71600"/>
          </a:xfrm>
        </p:spPr>
        <p:txBody>
          <a:bodyPr lIns="0" tIns="0" rIns="0" bIns="0" anchor="t" anchorCtr="0">
            <a:noAutofit/>
          </a:bodyPr>
          <a:lstStyle/>
          <a:p>
            <a:pPr eaLnBrk="1" hangingPunct="1"/>
            <a:r>
              <a:rPr lang="en-US" sz="3200" b="1" dirty="0"/>
              <a:t>HVAC Systems Renovation </a:t>
            </a:r>
            <a:r>
              <a:rPr lang="en-US" sz="3200" b="1" dirty="0" smtClean="0"/>
              <a:t/>
            </a:r>
            <a:br>
              <a:rPr lang="en-US" sz="3200" b="1" dirty="0" smtClean="0"/>
            </a:br>
            <a:r>
              <a:rPr lang="en-US" sz="3200" b="1" dirty="0" smtClean="0"/>
              <a:t>(</a:t>
            </a:r>
            <a:r>
              <a:rPr lang="en-US" sz="3200" b="1" dirty="0"/>
              <a:t>Carlin Readiness Center</a:t>
            </a:r>
            <a:r>
              <a:rPr lang="en-US" sz="3200" b="1" dirty="0" smtClean="0"/>
              <a:t>)</a:t>
            </a:r>
            <a:br>
              <a:rPr lang="en-US" sz="3200" b="1" dirty="0" smtClean="0"/>
            </a:br>
            <a:r>
              <a:rPr lang="en-US" sz="3200" b="1" dirty="0" smtClean="0"/>
              <a:t>#7608</a:t>
            </a:r>
            <a:endParaRPr lang="en-US" altLang="en-US" sz="3200" b="1" dirty="0">
              <a:solidFill>
                <a:prstClr val="black"/>
              </a:solidFill>
            </a:endParaRPr>
          </a:p>
        </p:txBody>
      </p:sp>
      <p:sp>
        <p:nvSpPr>
          <p:cNvPr id="3" name="Content Placeholder 2"/>
          <p:cNvSpPr>
            <a:spLocks noGrp="1"/>
          </p:cNvSpPr>
          <p:nvPr>
            <p:ph idx="1"/>
          </p:nvPr>
        </p:nvSpPr>
        <p:spPr>
          <a:xfrm>
            <a:off x="457200" y="1676400"/>
            <a:ext cx="8229600" cy="4525963"/>
          </a:xfrm>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p>
          <a:p>
            <a:r>
              <a:rPr lang="en-US" sz="1400" dirty="0"/>
              <a:t>The existing heat pumps and rooftop units are approximately 20 years old and are nearing the end of their useful life.</a:t>
            </a:r>
          </a:p>
          <a:p>
            <a:r>
              <a:rPr lang="en-US" sz="1400" dirty="0"/>
              <a:t>The equipment contains R-22 refrigerant which cannot be manufactured in, or imported to the USA as of 1/1/2020.</a:t>
            </a:r>
          </a:p>
          <a:p>
            <a:r>
              <a:rPr lang="en-US" sz="1400" dirty="0"/>
              <a:t>This project will improve energy efficiency at the facility, which will result in reduced Greenhouse Gas emissions. </a:t>
            </a:r>
            <a:r>
              <a:rPr lang="en-US" sz="1400" dirty="0" smtClean="0"/>
              <a:t>This supports </a:t>
            </a:r>
            <a:r>
              <a:rPr lang="en-US" sz="1400" dirty="0"/>
              <a:t>the intent of Senate Bill 254.</a:t>
            </a:r>
            <a:endParaRPr lang="en-US" altLang="en-US" sz="1400" dirty="0">
              <a:solidFill>
                <a:prstClr val="black"/>
              </a:solidFill>
            </a:endParaRPr>
          </a:p>
          <a:p>
            <a:pPr marL="171450" indent="-171450" eaLnBrk="1" hangingPunct="1">
              <a:buFont typeface="Courier New" panose="02070309020205020404" pitchFamily="49" charset="0"/>
              <a:buChar char="o"/>
            </a:pPr>
            <a:endParaRPr lang="en-US" altLang="en-US" sz="1400" dirty="0" smtClean="0">
              <a:solidFill>
                <a:prstClr val="black"/>
              </a:solidFill>
            </a:endParaRPr>
          </a:p>
          <a:p>
            <a:pPr marL="171450" indent="-171450" eaLnBrk="1" hangingPunct="1">
              <a:buFont typeface="Courier New" panose="02070309020205020404" pitchFamily="49" charset="0"/>
              <a:buChar char="o"/>
            </a:pPr>
            <a:endParaRPr lang="en-US" altLang="en-US" sz="1400" dirty="0" smtClean="0">
              <a:solidFill>
                <a:prstClr val="black"/>
              </a:solidFill>
            </a:endParaRPr>
          </a:p>
          <a:p>
            <a:pPr marL="171450" indent="-171450" eaLnBrk="1" hangingPunct="1">
              <a:buFont typeface="Courier New" panose="02070309020205020404" pitchFamily="49" charset="0"/>
              <a:buChar char="o"/>
            </a:pPr>
            <a:endParaRPr lang="en-US" altLang="en-US" sz="1400" dirty="0">
              <a:solidFill>
                <a:prstClr val="black"/>
              </a:solidFill>
            </a:endParaRPr>
          </a:p>
          <a:p>
            <a:pPr marL="171450" indent="-171450" eaLnBrk="1" hangingPunct="1">
              <a:buFont typeface="Courier New" panose="02070309020205020404" pitchFamily="49" charset="0"/>
              <a:buChar char="o"/>
            </a:pPr>
            <a:endParaRPr lang="en-US" altLang="en-US" sz="1400" dirty="0" smtClean="0">
              <a:solidFill>
                <a:prstClr val="black"/>
              </a:solidFill>
            </a:endParaRPr>
          </a:p>
          <a:p>
            <a:pPr marL="171450" indent="-171450" eaLnBrk="1" hangingPunct="1">
              <a:buFont typeface="Courier New" panose="02070309020205020404" pitchFamily="49" charset="0"/>
              <a:buChar char="o"/>
            </a:pPr>
            <a:endParaRPr lang="en-US" altLang="en-US" sz="1400" dirty="0">
              <a:solidFill>
                <a:prstClr val="black"/>
              </a:solidFill>
            </a:endParaRPr>
          </a:p>
          <a:p>
            <a:pPr eaLnBrk="1" hangingPunct="1"/>
            <a:r>
              <a:rPr lang="en-US" altLang="en-US" sz="1400" dirty="0" smtClean="0">
                <a:solidFill>
                  <a:prstClr val="black"/>
                </a:solidFill>
              </a:rPr>
              <a:t>$</a:t>
            </a:r>
            <a:r>
              <a:rPr lang="en-US" altLang="en-US" sz="1400" dirty="0" smtClean="0">
                <a:solidFill>
                  <a:prstClr val="black"/>
                </a:solidFill>
              </a:rPr>
              <a:t>2.2M</a:t>
            </a:r>
            <a:endParaRPr lang="en-US" altLang="en-US" sz="1400" dirty="0">
              <a:solidFill>
                <a:prstClr val="black"/>
              </a:solidFill>
            </a:endParaRPr>
          </a:p>
          <a:p>
            <a:pPr eaLnBrk="1" hangingPunct="1"/>
            <a:endParaRPr lang="en-US" altLang="en-US" sz="1400" dirty="0" smtClean="0">
              <a:solidFill>
                <a:prstClr val="black"/>
              </a:solidFill>
            </a:endParaRPr>
          </a:p>
          <a:p>
            <a:pPr eaLnBrk="1" hangingPunct="1"/>
            <a:r>
              <a:rPr lang="en-US" altLang="en-US" sz="1400" dirty="0" smtClean="0">
                <a:solidFill>
                  <a:prstClr val="black"/>
                </a:solidFill>
              </a:rPr>
              <a:t>54/44</a:t>
            </a:r>
            <a:endParaRPr lang="en-US" altLang="en-US" sz="1400" dirty="0" smtClean="0">
              <a:solidFill>
                <a:prstClr val="black"/>
              </a:solidFill>
            </a:endParaRPr>
          </a:p>
          <a:p>
            <a:pPr eaLnBrk="1" hangingPunct="1"/>
            <a:endParaRPr lang="en-US" altLang="en-US" sz="1400" dirty="0">
              <a:solidFill>
                <a:prstClr val="black"/>
              </a:solidFill>
            </a:endParaRPr>
          </a:p>
          <a:p>
            <a:pPr eaLnBrk="1" hangingPunct="1"/>
            <a:r>
              <a:rPr lang="en-US" altLang="en-US" sz="1400" dirty="0" smtClean="0">
                <a:solidFill>
                  <a:prstClr val="black"/>
                </a:solidFill>
              </a:rPr>
              <a:t>$760k</a:t>
            </a:r>
            <a:endParaRPr lang="en-US" altLang="en-US" sz="1400" dirty="0" smtClean="0">
              <a:solidFill>
                <a:prstClr val="black"/>
              </a:solidFill>
            </a:endParaRPr>
          </a:p>
        </p:txBody>
      </p:sp>
    </p:spTree>
    <p:extLst>
      <p:ext uri="{BB962C8B-B14F-4D97-AF65-F5344CB8AC3E}">
        <p14:creationId xmlns:p14="http://schemas.microsoft.com/office/powerpoint/2010/main" val="8310217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Background</a:t>
            </a:r>
            <a:endParaRPr lang="en-US" sz="3200" b="1" dirty="0"/>
          </a:p>
        </p:txBody>
      </p:sp>
      <p:sp>
        <p:nvSpPr>
          <p:cNvPr id="3" name="Content Placeholder 2"/>
          <p:cNvSpPr>
            <a:spLocks noGrp="1"/>
          </p:cNvSpPr>
          <p:nvPr>
            <p:ph idx="1"/>
          </p:nvPr>
        </p:nvSpPr>
        <p:spPr/>
        <p:txBody>
          <a:bodyPr/>
          <a:lstStyle/>
          <a:p>
            <a:r>
              <a:rPr lang="en-US" sz="2400" dirty="0" smtClean="0"/>
              <a:t>Readiness Centers</a:t>
            </a:r>
          </a:p>
          <a:p>
            <a:pPr lvl="1"/>
            <a:r>
              <a:rPr lang="en-US" sz="2400" dirty="0" smtClean="0"/>
              <a:t>Requirement – </a:t>
            </a:r>
            <a:r>
              <a:rPr lang="en-US" sz="2400" dirty="0" smtClean="0"/>
              <a:t>852,00 </a:t>
            </a:r>
            <a:r>
              <a:rPr lang="en-US" sz="2400" dirty="0" smtClean="0"/>
              <a:t>SF</a:t>
            </a:r>
          </a:p>
          <a:p>
            <a:pPr lvl="1"/>
            <a:r>
              <a:rPr lang="en-US" sz="2400" dirty="0" smtClean="0"/>
              <a:t>In-state Property- </a:t>
            </a:r>
            <a:r>
              <a:rPr lang="en-US" sz="2400" dirty="0" smtClean="0"/>
              <a:t>524,000 </a:t>
            </a:r>
            <a:r>
              <a:rPr lang="en-US" sz="2400" dirty="0" smtClean="0"/>
              <a:t>SF</a:t>
            </a:r>
          </a:p>
          <a:p>
            <a:pPr lvl="1"/>
            <a:r>
              <a:rPr lang="en-US" sz="2400" dirty="0" smtClean="0"/>
              <a:t>Deficit – </a:t>
            </a:r>
            <a:r>
              <a:rPr lang="en-US" sz="2400" dirty="0" smtClean="0"/>
              <a:t>328,000 </a:t>
            </a:r>
            <a:r>
              <a:rPr lang="en-US" sz="2400" dirty="0" smtClean="0"/>
              <a:t>SF</a:t>
            </a:r>
          </a:p>
          <a:p>
            <a:pPr lvl="1"/>
            <a:r>
              <a:rPr lang="en-US" sz="2400" dirty="0" smtClean="0"/>
              <a:t>Deficit most acute in Reno and Las Vegas.</a:t>
            </a:r>
          </a:p>
          <a:p>
            <a:pPr lvl="1"/>
            <a:r>
              <a:rPr lang="en-US" sz="2400" dirty="0" smtClean="0"/>
              <a:t>Washoe County Readiness Center Addition will add 60,000 sf to the Northern Nevada Area. </a:t>
            </a:r>
            <a:endParaRPr lang="en-US" sz="2400" dirty="0" smtClean="0"/>
          </a:p>
        </p:txBody>
      </p:sp>
    </p:spTree>
    <p:extLst>
      <p:ext uri="{BB962C8B-B14F-4D97-AF65-F5344CB8AC3E}">
        <p14:creationId xmlns:p14="http://schemas.microsoft.com/office/powerpoint/2010/main" val="1505739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71600"/>
          </a:xfrm>
        </p:spPr>
        <p:txBody>
          <a:bodyPr lIns="0" tIns="0" rIns="0" bIns="0" anchor="t" anchorCtr="0">
            <a:noAutofit/>
          </a:bodyPr>
          <a:lstStyle/>
          <a:p>
            <a:pPr eaLnBrk="1" hangingPunct="1"/>
            <a:r>
              <a:rPr lang="en-US" altLang="en-US" sz="2800" b="1" dirty="0">
                <a:solidFill>
                  <a:prstClr val="black"/>
                </a:solidFill>
              </a:rPr>
              <a:t>Restroom and Shower Renovation </a:t>
            </a:r>
            <a:r>
              <a:rPr lang="en-US" altLang="en-US" sz="2800" b="1" dirty="0" smtClean="0">
                <a:solidFill>
                  <a:prstClr val="black"/>
                </a:solidFill>
              </a:rPr>
              <a:t/>
            </a:r>
            <a:br>
              <a:rPr lang="en-US" altLang="en-US" sz="2800" b="1" dirty="0" smtClean="0">
                <a:solidFill>
                  <a:prstClr val="black"/>
                </a:solidFill>
              </a:rPr>
            </a:br>
            <a:r>
              <a:rPr lang="en-US" altLang="en-US" sz="2800" b="1" dirty="0" smtClean="0">
                <a:solidFill>
                  <a:prstClr val="black"/>
                </a:solidFill>
              </a:rPr>
              <a:t>(</a:t>
            </a:r>
            <a:r>
              <a:rPr lang="en-US" altLang="en-US" sz="2800" b="1" dirty="0">
                <a:solidFill>
                  <a:prstClr val="black"/>
                </a:solidFill>
              </a:rPr>
              <a:t>Washoe County Armory</a:t>
            </a:r>
            <a:r>
              <a:rPr lang="en-US" altLang="en-US" sz="2800" b="1" dirty="0" smtClean="0">
                <a:solidFill>
                  <a:prstClr val="black"/>
                </a:solidFill>
              </a:rPr>
              <a:t>)</a:t>
            </a:r>
            <a:br>
              <a:rPr lang="en-US" altLang="en-US" sz="2800" b="1" dirty="0" smtClean="0">
                <a:solidFill>
                  <a:prstClr val="black"/>
                </a:solidFill>
              </a:rPr>
            </a:br>
            <a:r>
              <a:rPr lang="en-US" altLang="en-US" sz="2800" b="1" dirty="0" smtClean="0">
                <a:solidFill>
                  <a:prstClr val="black"/>
                </a:solidFill>
              </a:rPr>
              <a:t>#21131</a:t>
            </a:r>
            <a:endParaRPr lang="en-US" altLang="en-US" sz="2800" b="1" dirty="0">
              <a:solidFill>
                <a:prstClr val="black"/>
              </a:solidFill>
            </a:endParaRPr>
          </a:p>
        </p:txBody>
      </p:sp>
      <p:sp>
        <p:nvSpPr>
          <p:cNvPr id="3" name="Content Placeholder 2"/>
          <p:cNvSpPr>
            <a:spLocks noGrp="1"/>
          </p:cNvSpPr>
          <p:nvPr>
            <p:ph idx="1"/>
          </p:nvPr>
        </p:nvSpPr>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p>
          <a:p>
            <a:pPr eaLnBrk="1" hangingPunct="1"/>
            <a:r>
              <a:rPr lang="en-US" altLang="en-US" sz="1400" dirty="0">
                <a:solidFill>
                  <a:prstClr val="black"/>
                </a:solidFill>
              </a:rPr>
              <a:t>The fixtures and finishes are failing in this facility</a:t>
            </a:r>
            <a:r>
              <a:rPr lang="en-US" altLang="en-US" sz="1400" dirty="0" smtClean="0">
                <a:solidFill>
                  <a:prstClr val="black"/>
                </a:solidFill>
              </a:rPr>
              <a:t>.</a:t>
            </a:r>
          </a:p>
          <a:p>
            <a:pPr eaLnBrk="1" hangingPunct="1"/>
            <a:endParaRPr lang="en-US" altLang="en-US" sz="1400" dirty="0" smtClean="0">
              <a:solidFill>
                <a:prstClr val="black"/>
              </a:solidFill>
            </a:endParaRPr>
          </a:p>
          <a:p>
            <a:pPr eaLnBrk="1" hangingPunct="1"/>
            <a:endParaRPr lang="en-US" altLang="en-US" sz="1400" dirty="0">
              <a:solidFill>
                <a:prstClr val="black"/>
              </a:solidFill>
            </a:endParaRPr>
          </a:p>
          <a:p>
            <a:pPr eaLnBrk="1" hangingPunct="1"/>
            <a:r>
              <a:rPr lang="en-US" altLang="en-US" sz="1400" dirty="0" smtClean="0">
                <a:solidFill>
                  <a:prstClr val="black"/>
                </a:solidFill>
              </a:rPr>
              <a:t>Deteriorating </a:t>
            </a:r>
            <a:r>
              <a:rPr lang="en-US" altLang="en-US" sz="1400" dirty="0">
                <a:solidFill>
                  <a:prstClr val="black"/>
                </a:solidFill>
              </a:rPr>
              <a:t>grout and failed drainage systems are causing water </a:t>
            </a:r>
            <a:r>
              <a:rPr lang="en-US" altLang="en-US" sz="1400" dirty="0" smtClean="0">
                <a:solidFill>
                  <a:prstClr val="black"/>
                </a:solidFill>
              </a:rPr>
              <a:t>to pool </a:t>
            </a:r>
            <a:r>
              <a:rPr lang="en-US" altLang="en-US" sz="1400" dirty="0">
                <a:solidFill>
                  <a:prstClr val="black"/>
                </a:solidFill>
              </a:rPr>
              <a:t>and undermining the tile floor finishes and corrosion to metal framing members.</a:t>
            </a:r>
          </a:p>
          <a:p>
            <a:pPr marL="171450" indent="-171450" eaLnBrk="1" hangingPunct="1">
              <a:buFont typeface="Courier New" panose="02070309020205020404" pitchFamily="49" charset="0"/>
              <a:buChar char="o"/>
            </a:pPr>
            <a:endParaRPr lang="en-US" altLang="en-US" sz="1400" dirty="0" smtClean="0">
              <a:solidFill>
                <a:prstClr val="black"/>
              </a:solidFill>
            </a:endParaRPr>
          </a:p>
          <a:p>
            <a:pPr marL="171450" indent="-171450" eaLnBrk="1" hangingPunct="1">
              <a:buFont typeface="Courier New" panose="02070309020205020404" pitchFamily="49" charset="0"/>
              <a:buChar char="o"/>
            </a:pPr>
            <a:endParaRPr lang="en-US" altLang="en-US" sz="1400" dirty="0">
              <a:solidFill>
                <a:prstClr val="black"/>
              </a:solidFill>
            </a:endParaRPr>
          </a:p>
          <a:p>
            <a:pPr marL="171450" indent="-171450" eaLnBrk="1" hangingPunct="1">
              <a:buFont typeface="Courier New" panose="02070309020205020404" pitchFamily="49" charset="0"/>
              <a:buChar char="o"/>
            </a:pPr>
            <a:endParaRPr lang="en-US" altLang="en-US" sz="1400" dirty="0" smtClean="0">
              <a:solidFill>
                <a:prstClr val="black"/>
              </a:solidFill>
            </a:endParaRPr>
          </a:p>
          <a:p>
            <a:pPr marL="171450" indent="-171450" eaLnBrk="1" hangingPunct="1">
              <a:buFont typeface="Courier New" panose="02070309020205020404" pitchFamily="49" charset="0"/>
              <a:buChar char="o"/>
            </a:pPr>
            <a:endParaRPr lang="en-US" altLang="en-US" sz="1400" dirty="0">
              <a:solidFill>
                <a:prstClr val="black"/>
              </a:solidFill>
            </a:endParaRPr>
          </a:p>
          <a:p>
            <a:pPr eaLnBrk="1" hangingPunct="1"/>
            <a:r>
              <a:rPr lang="en-US" altLang="en-US" sz="1400" dirty="0" smtClean="0">
                <a:solidFill>
                  <a:prstClr val="black"/>
                </a:solidFill>
              </a:rPr>
              <a:t>$1.2M</a:t>
            </a:r>
            <a:endParaRPr lang="en-US" altLang="en-US" sz="1400" dirty="0">
              <a:solidFill>
                <a:prstClr val="black"/>
              </a:solidFill>
            </a:endParaRPr>
          </a:p>
          <a:p>
            <a:pPr eaLnBrk="1" hangingPunct="1"/>
            <a:endParaRPr lang="en-US" altLang="en-US" sz="1400" dirty="0" smtClean="0">
              <a:solidFill>
                <a:prstClr val="black"/>
              </a:solidFill>
            </a:endParaRPr>
          </a:p>
          <a:p>
            <a:pPr eaLnBrk="1" hangingPunct="1"/>
            <a:r>
              <a:rPr lang="en-US" altLang="en-US" sz="1400" dirty="0" smtClean="0">
                <a:solidFill>
                  <a:prstClr val="black"/>
                </a:solidFill>
              </a:rPr>
              <a:t>50/50 </a:t>
            </a:r>
          </a:p>
          <a:p>
            <a:pPr eaLnBrk="1" hangingPunct="1"/>
            <a:endParaRPr lang="en-US" altLang="en-US" sz="1400" dirty="0">
              <a:solidFill>
                <a:prstClr val="black"/>
              </a:solidFill>
            </a:endParaRPr>
          </a:p>
          <a:p>
            <a:pPr eaLnBrk="1" hangingPunct="1"/>
            <a:r>
              <a:rPr lang="en-US" altLang="en-US" sz="1400" dirty="0" smtClean="0">
                <a:solidFill>
                  <a:prstClr val="black"/>
                </a:solidFill>
              </a:rPr>
              <a:t>$700K</a:t>
            </a:r>
          </a:p>
        </p:txBody>
      </p:sp>
    </p:spTree>
    <p:extLst>
      <p:ext uri="{BB962C8B-B14F-4D97-AF65-F5344CB8AC3E}">
        <p14:creationId xmlns:p14="http://schemas.microsoft.com/office/powerpoint/2010/main" val="23685667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71600"/>
          </a:xfrm>
        </p:spPr>
        <p:txBody>
          <a:bodyPr lIns="0" tIns="0" rIns="0" bIns="0" anchor="t" anchorCtr="0">
            <a:noAutofit/>
          </a:bodyPr>
          <a:lstStyle/>
          <a:p>
            <a:pPr eaLnBrk="1" hangingPunct="1"/>
            <a:r>
              <a:rPr lang="en-US" sz="2400" b="1" dirty="0"/>
              <a:t>Construct Storage Buildings, Three </a:t>
            </a:r>
            <a:r>
              <a:rPr lang="en-US" sz="2400" b="1" dirty="0" smtClean="0"/>
              <a:t>Facilities</a:t>
            </a:r>
            <a:br>
              <a:rPr lang="en-US" sz="2400" b="1" dirty="0" smtClean="0"/>
            </a:br>
            <a:r>
              <a:rPr lang="en-US" sz="2400" b="1" dirty="0" smtClean="0"/>
              <a:t>(</a:t>
            </a:r>
            <a:r>
              <a:rPr lang="en-US" sz="2400" b="1" dirty="0"/>
              <a:t>NNG State Maintenance</a:t>
            </a:r>
            <a:r>
              <a:rPr lang="en-US" sz="2400" b="1" dirty="0" smtClean="0"/>
              <a:t>)</a:t>
            </a:r>
            <a:br>
              <a:rPr lang="en-US" sz="2400" b="1" dirty="0" smtClean="0"/>
            </a:br>
            <a:r>
              <a:rPr lang="en-US" sz="2400" b="1" dirty="0" smtClean="0"/>
              <a:t>#21129</a:t>
            </a:r>
            <a:endParaRPr lang="en-US" altLang="en-US" sz="2400" b="1" dirty="0">
              <a:solidFill>
                <a:prstClr val="black"/>
              </a:solidFill>
            </a:endParaRPr>
          </a:p>
        </p:txBody>
      </p:sp>
      <p:sp>
        <p:nvSpPr>
          <p:cNvPr id="3" name="Content Placeholder 2"/>
          <p:cNvSpPr>
            <a:spLocks noGrp="1"/>
          </p:cNvSpPr>
          <p:nvPr>
            <p:ph idx="1"/>
          </p:nvPr>
        </p:nvSpPr>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p>
          <a:p>
            <a:pPr eaLnBrk="1" hangingPunct="1"/>
            <a:r>
              <a:rPr lang="en-US" altLang="en-US" sz="1400" dirty="0">
                <a:solidFill>
                  <a:prstClr val="black"/>
                </a:solidFill>
              </a:rPr>
              <a:t>There is currently no place on any of these sites for the maintenance staff to store large State owned equipment out </a:t>
            </a:r>
            <a:r>
              <a:rPr lang="en-US" altLang="en-US" sz="1400" dirty="0" smtClean="0">
                <a:solidFill>
                  <a:prstClr val="black"/>
                </a:solidFill>
              </a:rPr>
              <a:t>of the </a:t>
            </a:r>
            <a:r>
              <a:rPr lang="en-US" altLang="en-US" sz="1400" dirty="0">
                <a:solidFill>
                  <a:prstClr val="black"/>
                </a:solidFill>
              </a:rPr>
              <a:t>elements. </a:t>
            </a:r>
            <a:endParaRPr lang="en-US" altLang="en-US" sz="1400" dirty="0" smtClean="0">
              <a:solidFill>
                <a:prstClr val="black"/>
              </a:solidFill>
            </a:endParaRPr>
          </a:p>
          <a:p>
            <a:pPr eaLnBrk="1" hangingPunct="1"/>
            <a:endParaRPr lang="en-US" altLang="en-US" sz="1400" dirty="0" smtClean="0">
              <a:solidFill>
                <a:prstClr val="black"/>
              </a:solidFill>
            </a:endParaRPr>
          </a:p>
          <a:p>
            <a:pPr eaLnBrk="1" hangingPunct="1"/>
            <a:r>
              <a:rPr lang="en-US" altLang="en-US" sz="1400" dirty="0" smtClean="0">
                <a:solidFill>
                  <a:prstClr val="black"/>
                </a:solidFill>
              </a:rPr>
              <a:t>This </a:t>
            </a:r>
            <a:r>
              <a:rPr lang="en-US" altLang="en-US" sz="1400" dirty="0">
                <a:solidFill>
                  <a:prstClr val="black"/>
                </a:solidFill>
              </a:rPr>
              <a:t>has led to increased costs to maintain this equipment</a:t>
            </a:r>
            <a:r>
              <a:rPr lang="en-US" altLang="en-US" sz="1400" dirty="0" smtClean="0">
                <a:solidFill>
                  <a:prstClr val="black"/>
                </a:solidFill>
              </a:rPr>
              <a:t>.</a:t>
            </a:r>
          </a:p>
          <a:p>
            <a:pPr eaLnBrk="1" hangingPunct="1"/>
            <a:endParaRPr lang="en-US" altLang="en-US" sz="1400" dirty="0" smtClean="0">
              <a:solidFill>
                <a:prstClr val="black"/>
              </a:solidFill>
            </a:endParaRPr>
          </a:p>
          <a:p>
            <a:pPr eaLnBrk="1" hangingPunct="1"/>
            <a:r>
              <a:rPr lang="en-US" altLang="en-US" sz="1400" dirty="0" smtClean="0">
                <a:solidFill>
                  <a:prstClr val="black"/>
                </a:solidFill>
              </a:rPr>
              <a:t>Locations are OTAG in Carson City, Harry Reid Training Center in Stead, and North Las Vegas Readiness Center  on Floyd </a:t>
            </a:r>
            <a:r>
              <a:rPr lang="en-US" altLang="en-US" sz="1400" dirty="0" err="1" smtClean="0">
                <a:solidFill>
                  <a:prstClr val="black"/>
                </a:solidFill>
              </a:rPr>
              <a:t>Edsall</a:t>
            </a:r>
            <a:r>
              <a:rPr lang="en-US" altLang="en-US" sz="1400" dirty="0" smtClean="0">
                <a:solidFill>
                  <a:prstClr val="black"/>
                </a:solidFill>
              </a:rPr>
              <a:t> Training Center</a:t>
            </a:r>
          </a:p>
          <a:p>
            <a:pPr eaLnBrk="1" hangingPunct="1"/>
            <a:endParaRPr lang="en-US" altLang="en-US" sz="1400" dirty="0">
              <a:solidFill>
                <a:prstClr val="black"/>
              </a:solidFill>
            </a:endParaRPr>
          </a:p>
          <a:p>
            <a:pPr marL="0" indent="0" eaLnBrk="1" hangingPunct="1">
              <a:buNone/>
            </a:pPr>
            <a:endParaRPr lang="en-US" altLang="en-US" sz="1400" dirty="0" smtClean="0">
              <a:solidFill>
                <a:prstClr val="black"/>
              </a:solidFill>
            </a:endParaRPr>
          </a:p>
          <a:p>
            <a:pPr marL="171450" indent="-171450" eaLnBrk="1" hangingPunct="1">
              <a:buFont typeface="Courier New" panose="02070309020205020404" pitchFamily="49" charset="0"/>
              <a:buChar char="o"/>
            </a:pPr>
            <a:endParaRPr lang="en-US" altLang="en-US" sz="1400" dirty="0">
              <a:solidFill>
                <a:prstClr val="black"/>
              </a:solidFill>
            </a:endParaRPr>
          </a:p>
          <a:p>
            <a:pPr marL="0" indent="0" eaLnBrk="1" hangingPunct="1">
              <a:buNone/>
            </a:pPr>
            <a:endParaRPr lang="en-US" altLang="en-US" sz="1400" dirty="0">
              <a:solidFill>
                <a:prstClr val="black"/>
              </a:solidFill>
            </a:endParaRPr>
          </a:p>
          <a:p>
            <a:pPr eaLnBrk="1" hangingPunct="1"/>
            <a:r>
              <a:rPr lang="en-US" altLang="en-US" sz="1400" dirty="0" smtClean="0">
                <a:solidFill>
                  <a:prstClr val="black"/>
                </a:solidFill>
              </a:rPr>
              <a:t>$1.7M</a:t>
            </a:r>
            <a:endParaRPr lang="en-US" altLang="en-US" sz="1400" dirty="0">
              <a:solidFill>
                <a:prstClr val="black"/>
              </a:solidFill>
            </a:endParaRPr>
          </a:p>
          <a:p>
            <a:pPr eaLnBrk="1" hangingPunct="1"/>
            <a:endParaRPr lang="en-US" altLang="en-US" sz="1400" dirty="0" smtClean="0">
              <a:solidFill>
                <a:prstClr val="black"/>
              </a:solidFill>
            </a:endParaRPr>
          </a:p>
          <a:p>
            <a:pPr eaLnBrk="1" hangingPunct="1"/>
            <a:r>
              <a:rPr lang="en-US" altLang="en-US" sz="1400" dirty="0" smtClean="0">
                <a:solidFill>
                  <a:prstClr val="black"/>
                </a:solidFill>
              </a:rPr>
              <a:t>100% State</a:t>
            </a:r>
            <a:endParaRPr lang="en-US" altLang="en-US" sz="1400" dirty="0" smtClean="0">
              <a:solidFill>
                <a:prstClr val="black"/>
              </a:solidFill>
            </a:endParaRPr>
          </a:p>
          <a:p>
            <a:pPr eaLnBrk="1" hangingPunct="1"/>
            <a:endParaRPr lang="en-US" altLang="en-US" sz="1400" dirty="0">
              <a:solidFill>
                <a:prstClr val="black"/>
              </a:solidFill>
            </a:endParaRPr>
          </a:p>
          <a:p>
            <a:pPr eaLnBrk="1" hangingPunct="1"/>
            <a:r>
              <a:rPr lang="en-US" altLang="en-US" sz="1400" dirty="0" smtClean="0">
                <a:solidFill>
                  <a:prstClr val="black"/>
                </a:solidFill>
              </a:rPr>
              <a:t>$1.</a:t>
            </a:r>
            <a:r>
              <a:rPr lang="en-US" altLang="en-US" sz="1400" dirty="0" smtClean="0">
                <a:solidFill>
                  <a:prstClr val="black"/>
                </a:solidFill>
              </a:rPr>
              <a:t>7M</a:t>
            </a:r>
            <a:endParaRPr lang="en-US" altLang="en-US" sz="1400" dirty="0" smtClean="0">
              <a:solidFill>
                <a:prstClr val="black"/>
              </a:solidFill>
            </a:endParaRPr>
          </a:p>
        </p:txBody>
      </p:sp>
    </p:spTree>
    <p:extLst>
      <p:ext uri="{BB962C8B-B14F-4D97-AF65-F5344CB8AC3E}">
        <p14:creationId xmlns:p14="http://schemas.microsoft.com/office/powerpoint/2010/main" val="8340845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71600"/>
          </a:xfrm>
        </p:spPr>
        <p:txBody>
          <a:bodyPr lIns="0" tIns="0" rIns="0" bIns="0" anchor="t" anchorCtr="0">
            <a:noAutofit/>
          </a:bodyPr>
          <a:lstStyle/>
          <a:p>
            <a:pPr eaLnBrk="1" hangingPunct="1"/>
            <a:r>
              <a:rPr lang="en-US" altLang="en-US" sz="2800" b="1" dirty="0" smtClean="0">
                <a:solidFill>
                  <a:prstClr val="black"/>
                </a:solidFill>
              </a:rPr>
              <a:t>Security Fence Addition</a:t>
            </a:r>
            <a:br>
              <a:rPr lang="en-US" altLang="en-US" sz="2800" b="1" dirty="0" smtClean="0">
                <a:solidFill>
                  <a:prstClr val="black"/>
                </a:solidFill>
              </a:rPr>
            </a:br>
            <a:r>
              <a:rPr lang="en-US" altLang="en-US" sz="2800" b="1" dirty="0" smtClean="0">
                <a:solidFill>
                  <a:prstClr val="black"/>
                </a:solidFill>
              </a:rPr>
              <a:t>(Elko County Readiness Center)</a:t>
            </a:r>
            <a:br>
              <a:rPr lang="en-US" altLang="en-US" sz="2800" b="1" dirty="0" smtClean="0">
                <a:solidFill>
                  <a:prstClr val="black"/>
                </a:solidFill>
              </a:rPr>
            </a:br>
            <a:r>
              <a:rPr lang="en-US" sz="2800" b="1" dirty="0">
                <a:latin typeface="Arial" pitchFamily="34" charset="0"/>
                <a:cs typeface="Arial" pitchFamily="34" charset="0"/>
              </a:rPr>
              <a:t>ID # </a:t>
            </a:r>
            <a:r>
              <a:rPr lang="en-US" altLang="en-US" sz="2800" b="1" dirty="0" smtClean="0">
                <a:solidFill>
                  <a:prstClr val="black"/>
                </a:solidFill>
              </a:rPr>
              <a:t>7612a</a:t>
            </a:r>
            <a:r>
              <a:rPr lang="en-US" altLang="en-US" sz="2800" dirty="0" smtClean="0">
                <a:solidFill>
                  <a:prstClr val="black"/>
                </a:solidFill>
              </a:rPr>
              <a:t/>
            </a:r>
            <a:br>
              <a:rPr lang="en-US" altLang="en-US" sz="2800" dirty="0" smtClean="0">
                <a:solidFill>
                  <a:prstClr val="black"/>
                </a:solidFill>
              </a:rPr>
            </a:br>
            <a:endParaRPr lang="en-US" altLang="en-US" sz="2800" dirty="0">
              <a:solidFill>
                <a:prstClr val="black"/>
              </a:solidFill>
            </a:endParaRPr>
          </a:p>
        </p:txBody>
      </p:sp>
      <p:sp>
        <p:nvSpPr>
          <p:cNvPr id="3" name="Content Placeholder 2"/>
          <p:cNvSpPr>
            <a:spLocks noGrp="1"/>
          </p:cNvSpPr>
          <p:nvPr>
            <p:ph idx="1"/>
          </p:nvPr>
        </p:nvSpPr>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p>
          <a:p>
            <a:pPr eaLnBrk="1" hangingPunct="1"/>
            <a:r>
              <a:rPr lang="en-US" altLang="en-US" sz="1400" dirty="0">
                <a:solidFill>
                  <a:prstClr val="black"/>
                </a:solidFill>
              </a:rPr>
              <a:t>This force protection fencing project is necessary to protect military property and to keep the public from accessing military training </a:t>
            </a:r>
            <a:r>
              <a:rPr lang="en-US" altLang="en-US" sz="1400" dirty="0" smtClean="0">
                <a:solidFill>
                  <a:prstClr val="black"/>
                </a:solidFill>
              </a:rPr>
              <a:t>areas.</a:t>
            </a:r>
          </a:p>
          <a:p>
            <a:pPr eaLnBrk="1" hangingPunct="1"/>
            <a:r>
              <a:rPr lang="en-US" altLang="en-US" sz="1400" dirty="0">
                <a:solidFill>
                  <a:prstClr val="black"/>
                </a:solidFill>
              </a:rPr>
              <a:t>This project will provided a security perimeter at the facility to help protect youth in Project Challenge</a:t>
            </a:r>
            <a:endParaRPr lang="en-US" altLang="en-US" sz="1400" dirty="0" smtClean="0">
              <a:solidFill>
                <a:prstClr val="black"/>
              </a:solidFill>
            </a:endParaRPr>
          </a:p>
          <a:p>
            <a:pPr eaLnBrk="1" hangingPunct="1"/>
            <a:r>
              <a:rPr lang="en-US" altLang="en-US" sz="1400" dirty="0" smtClean="0">
                <a:solidFill>
                  <a:prstClr val="black"/>
                </a:solidFill>
              </a:rPr>
              <a:t>This </a:t>
            </a:r>
            <a:r>
              <a:rPr lang="en-US" altLang="en-US" sz="1400" dirty="0">
                <a:solidFill>
                  <a:prstClr val="black"/>
                </a:solidFill>
              </a:rPr>
              <a:t>fence enclosure provides an additional level of force protection during National Guard training exercises and drills, and help ensure that live fire, small arms training is conducted within a secure controlled environment</a:t>
            </a:r>
            <a:r>
              <a:rPr lang="en-US" altLang="en-US" sz="1400" dirty="0" smtClean="0">
                <a:solidFill>
                  <a:prstClr val="black"/>
                </a:solidFill>
              </a:rPr>
              <a:t>.</a:t>
            </a:r>
          </a:p>
          <a:p>
            <a:pPr eaLnBrk="1" hangingPunct="1"/>
            <a:endParaRPr lang="en-US" altLang="en-US" sz="1400" dirty="0">
              <a:solidFill>
                <a:prstClr val="black"/>
              </a:solidFill>
            </a:endParaRPr>
          </a:p>
          <a:p>
            <a:pPr eaLnBrk="1" hangingPunct="1"/>
            <a:endParaRPr lang="en-US" altLang="en-US" sz="1400" dirty="0" smtClean="0">
              <a:solidFill>
                <a:prstClr val="black"/>
              </a:solidFill>
            </a:endParaRPr>
          </a:p>
          <a:p>
            <a:pPr eaLnBrk="1" hangingPunct="1"/>
            <a:endParaRPr lang="en-US" altLang="en-US" sz="1400" dirty="0" smtClean="0">
              <a:solidFill>
                <a:prstClr val="black"/>
              </a:solidFill>
            </a:endParaRPr>
          </a:p>
          <a:p>
            <a:pPr eaLnBrk="1" hangingPunct="1"/>
            <a:r>
              <a:rPr lang="en-US" altLang="en-US" sz="1400" dirty="0" smtClean="0">
                <a:solidFill>
                  <a:prstClr val="black"/>
                </a:solidFill>
              </a:rPr>
              <a:t>$1.4M</a:t>
            </a:r>
          </a:p>
          <a:p>
            <a:pPr eaLnBrk="1" hangingPunct="1"/>
            <a:r>
              <a:rPr lang="en-US" altLang="en-US" sz="1400" dirty="0" smtClean="0">
                <a:solidFill>
                  <a:prstClr val="black"/>
                </a:solidFill>
              </a:rPr>
              <a:t>56/44</a:t>
            </a:r>
          </a:p>
          <a:p>
            <a:pPr eaLnBrk="1" hangingPunct="1"/>
            <a:r>
              <a:rPr lang="en-US" altLang="en-US" sz="1400" dirty="0" smtClean="0">
                <a:solidFill>
                  <a:prstClr val="black"/>
                </a:solidFill>
              </a:rPr>
              <a:t>$640K State</a:t>
            </a:r>
            <a:endParaRPr lang="en-US" altLang="en-US" sz="1400" dirty="0">
              <a:solidFill>
                <a:prstClr val="black"/>
              </a:solidFill>
            </a:endParaRPr>
          </a:p>
          <a:p>
            <a:pPr marL="0" indent="0" eaLnBrk="1" hangingPunct="1">
              <a:buNone/>
            </a:pPr>
            <a:endParaRPr lang="en-US" altLang="en-US" sz="1400" dirty="0" smtClean="0">
              <a:solidFill>
                <a:prstClr val="black"/>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3872798"/>
            <a:ext cx="6458949" cy="2756367"/>
          </a:xfrm>
          <a:prstGeom prst="rect">
            <a:avLst/>
          </a:prstGeom>
        </p:spPr>
      </p:pic>
    </p:spTree>
    <p:extLst>
      <p:ext uri="{BB962C8B-B14F-4D97-AF65-F5344CB8AC3E}">
        <p14:creationId xmlns:p14="http://schemas.microsoft.com/office/powerpoint/2010/main" val="22049034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71600"/>
          </a:xfrm>
        </p:spPr>
        <p:txBody>
          <a:bodyPr lIns="0" tIns="0" rIns="0" bIns="0" anchor="t" anchorCtr="0">
            <a:noAutofit/>
          </a:bodyPr>
          <a:lstStyle/>
          <a:p>
            <a:pPr eaLnBrk="1" hangingPunct="1"/>
            <a:r>
              <a:rPr lang="en-US" altLang="en-US" sz="2000" dirty="0" smtClean="0">
                <a:solidFill>
                  <a:prstClr val="black"/>
                </a:solidFill>
              </a:rPr>
              <a:t/>
            </a:r>
            <a:br>
              <a:rPr lang="en-US" altLang="en-US" sz="2000" dirty="0" smtClean="0">
                <a:solidFill>
                  <a:prstClr val="black"/>
                </a:solidFill>
              </a:rPr>
            </a:br>
            <a:r>
              <a:rPr lang="en-US" altLang="en-US" sz="2000" dirty="0" smtClean="0">
                <a:solidFill>
                  <a:prstClr val="black"/>
                </a:solidFill>
              </a:rPr>
              <a:t>      </a:t>
            </a:r>
            <a:r>
              <a:rPr lang="en-US" altLang="en-US" sz="2000" b="1" dirty="0" smtClean="0">
                <a:solidFill>
                  <a:prstClr val="black"/>
                </a:solidFill>
              </a:rPr>
              <a:t>Recondition Water Tank</a:t>
            </a:r>
            <a:br>
              <a:rPr lang="en-US" altLang="en-US" sz="2000" b="1" dirty="0" smtClean="0">
                <a:solidFill>
                  <a:prstClr val="black"/>
                </a:solidFill>
              </a:rPr>
            </a:br>
            <a:r>
              <a:rPr lang="en-US" altLang="en-US" sz="2000" b="1" dirty="0" smtClean="0">
                <a:solidFill>
                  <a:prstClr val="black"/>
                </a:solidFill>
              </a:rPr>
              <a:t>(Elko County Readiness Center)</a:t>
            </a:r>
            <a:br>
              <a:rPr lang="en-US" altLang="en-US" sz="2000" b="1" dirty="0" smtClean="0">
                <a:solidFill>
                  <a:prstClr val="black"/>
                </a:solidFill>
              </a:rPr>
            </a:br>
            <a:r>
              <a:rPr lang="en-US" sz="2000" b="1" dirty="0">
                <a:latin typeface="Arial" pitchFamily="34" charset="0"/>
                <a:cs typeface="Arial" pitchFamily="34" charset="0"/>
              </a:rPr>
              <a:t>ID # </a:t>
            </a:r>
            <a:r>
              <a:rPr lang="en-US" altLang="en-US" sz="2000" b="1" dirty="0" smtClean="0">
                <a:solidFill>
                  <a:prstClr val="black"/>
                </a:solidFill>
              </a:rPr>
              <a:t>7595</a:t>
            </a:r>
            <a:endParaRPr lang="en-US" altLang="en-US" sz="2000" b="1" dirty="0">
              <a:solidFill>
                <a:prstClr val="black"/>
              </a:solidFill>
            </a:endParaRPr>
          </a:p>
        </p:txBody>
      </p:sp>
      <p:sp>
        <p:nvSpPr>
          <p:cNvPr id="3" name="Content Placeholder 2"/>
          <p:cNvSpPr>
            <a:spLocks noGrp="1"/>
          </p:cNvSpPr>
          <p:nvPr>
            <p:ph idx="1"/>
          </p:nvPr>
        </p:nvSpPr>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p>
          <a:p>
            <a:pPr eaLnBrk="1" hangingPunct="1"/>
            <a:r>
              <a:rPr lang="en-US" altLang="en-US" sz="1400" dirty="0" smtClean="0">
                <a:solidFill>
                  <a:prstClr val="black"/>
                </a:solidFill>
              </a:rPr>
              <a:t>The water tank supplies domestic water to the entire site and hasn’t had a significant service since before the National Guard took possession of the site.</a:t>
            </a:r>
          </a:p>
          <a:p>
            <a:pPr eaLnBrk="1" hangingPunct="1"/>
            <a:r>
              <a:rPr lang="en-US" altLang="en-US" sz="1400" dirty="0" smtClean="0">
                <a:solidFill>
                  <a:prstClr val="black"/>
                </a:solidFill>
              </a:rPr>
              <a:t>The tank will provide water for the Battle Born Youth Challenge program</a:t>
            </a:r>
          </a:p>
          <a:p>
            <a:pPr eaLnBrk="1" hangingPunct="1"/>
            <a:r>
              <a:rPr lang="en-US" altLang="en-US" sz="1400" dirty="0" smtClean="0">
                <a:solidFill>
                  <a:prstClr val="black"/>
                </a:solidFill>
              </a:rPr>
              <a:t>If not reconditioned, the tank will continue to deteriorate resulting in no source of potable water on the site.</a:t>
            </a:r>
          </a:p>
          <a:p>
            <a:pPr eaLnBrk="1" hangingPunct="1"/>
            <a:endParaRPr lang="en-US" altLang="en-US" sz="1400" dirty="0">
              <a:solidFill>
                <a:prstClr val="black"/>
              </a:solidFill>
            </a:endParaRPr>
          </a:p>
          <a:p>
            <a:pPr eaLnBrk="1" hangingPunct="1"/>
            <a:endParaRPr lang="en-US" altLang="en-US" sz="1400" dirty="0" smtClean="0">
              <a:solidFill>
                <a:prstClr val="black"/>
              </a:solidFill>
            </a:endParaRPr>
          </a:p>
          <a:p>
            <a:pPr eaLnBrk="1" hangingPunct="1"/>
            <a:endParaRPr lang="en-US" altLang="en-US" sz="1400" dirty="0">
              <a:solidFill>
                <a:prstClr val="black"/>
              </a:solidFill>
            </a:endParaRPr>
          </a:p>
          <a:p>
            <a:pPr eaLnBrk="1" hangingPunct="1"/>
            <a:endParaRPr lang="en-US" altLang="en-US" sz="1400" dirty="0" smtClean="0">
              <a:solidFill>
                <a:prstClr val="black"/>
              </a:solidFill>
            </a:endParaRPr>
          </a:p>
          <a:p>
            <a:pPr eaLnBrk="1" hangingPunct="1"/>
            <a:endParaRPr lang="en-US" altLang="en-US" sz="1400" dirty="0">
              <a:solidFill>
                <a:prstClr val="black"/>
              </a:solidFill>
            </a:endParaRPr>
          </a:p>
          <a:p>
            <a:pPr eaLnBrk="1" hangingPunct="1"/>
            <a:endParaRPr lang="en-US" altLang="en-US" sz="1400" dirty="0" smtClean="0">
              <a:solidFill>
                <a:prstClr val="black"/>
              </a:solidFill>
            </a:endParaRPr>
          </a:p>
          <a:p>
            <a:pPr eaLnBrk="1" hangingPunct="1"/>
            <a:r>
              <a:rPr lang="en-US" altLang="en-US" sz="1400" dirty="0" smtClean="0">
                <a:solidFill>
                  <a:prstClr val="black"/>
                </a:solidFill>
              </a:rPr>
              <a:t>$600K</a:t>
            </a:r>
          </a:p>
          <a:p>
            <a:pPr eaLnBrk="1" hangingPunct="1"/>
            <a:r>
              <a:rPr lang="en-US" altLang="en-US" sz="1400" dirty="0" smtClean="0">
                <a:solidFill>
                  <a:prstClr val="black"/>
                </a:solidFill>
              </a:rPr>
              <a:t>56/44</a:t>
            </a:r>
          </a:p>
          <a:p>
            <a:pPr eaLnBrk="1" hangingPunct="1"/>
            <a:r>
              <a:rPr lang="en-US" altLang="en-US" sz="1400" dirty="0" smtClean="0">
                <a:solidFill>
                  <a:prstClr val="black"/>
                </a:solidFill>
              </a:rPr>
              <a:t>$270K state</a:t>
            </a:r>
            <a:endParaRPr lang="en-US" altLang="en-US" sz="1400" dirty="0">
              <a:solidFill>
                <a:prstClr val="black"/>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7500" t="32149" r="22500" b="16741"/>
          <a:stretch/>
        </p:blipFill>
        <p:spPr>
          <a:xfrm>
            <a:off x="3276600" y="2971800"/>
            <a:ext cx="4572000" cy="3505200"/>
          </a:xfrm>
          <a:prstGeom prst="rect">
            <a:avLst/>
          </a:prstGeom>
        </p:spPr>
      </p:pic>
    </p:spTree>
    <p:extLst>
      <p:ext uri="{BB962C8B-B14F-4D97-AF65-F5344CB8AC3E}">
        <p14:creationId xmlns:p14="http://schemas.microsoft.com/office/powerpoint/2010/main" val="34980516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71600"/>
          </a:xfrm>
        </p:spPr>
        <p:txBody>
          <a:bodyPr lIns="0" tIns="0" rIns="0" bIns="0" anchor="t" anchorCtr="0">
            <a:noAutofit/>
          </a:bodyPr>
          <a:lstStyle/>
          <a:p>
            <a:pPr eaLnBrk="1" hangingPunct="1"/>
            <a:r>
              <a:rPr lang="en-US" altLang="en-US" sz="2800" b="1" dirty="0" smtClean="0">
                <a:solidFill>
                  <a:prstClr val="black"/>
                </a:solidFill>
              </a:rPr>
              <a:t>Replace Domestic Water Heaters</a:t>
            </a:r>
            <a:br>
              <a:rPr lang="en-US" altLang="en-US" sz="2800" b="1" dirty="0" smtClean="0">
                <a:solidFill>
                  <a:prstClr val="black"/>
                </a:solidFill>
              </a:rPr>
            </a:br>
            <a:r>
              <a:rPr lang="en-US" altLang="en-US" sz="2800" b="1" dirty="0" smtClean="0">
                <a:solidFill>
                  <a:prstClr val="black"/>
                </a:solidFill>
              </a:rPr>
              <a:t>(Elko County Readiness Center)</a:t>
            </a:r>
            <a:br>
              <a:rPr lang="en-US" altLang="en-US" sz="2800" b="1" dirty="0" smtClean="0">
                <a:solidFill>
                  <a:prstClr val="black"/>
                </a:solidFill>
              </a:rPr>
            </a:br>
            <a:r>
              <a:rPr lang="en-US" sz="2800" b="1" dirty="0">
                <a:latin typeface="Arial" pitchFamily="34" charset="0"/>
                <a:cs typeface="Arial" pitchFamily="34" charset="0"/>
              </a:rPr>
              <a:t>ID # </a:t>
            </a:r>
            <a:r>
              <a:rPr lang="en-US" altLang="en-US" sz="2800" b="1" dirty="0" smtClean="0">
                <a:solidFill>
                  <a:prstClr val="black"/>
                </a:solidFill>
              </a:rPr>
              <a:t>7611</a:t>
            </a:r>
            <a:endParaRPr lang="en-US" altLang="en-US" sz="2800" b="1" dirty="0">
              <a:solidFill>
                <a:prstClr val="black"/>
              </a:solidFill>
            </a:endParaRPr>
          </a:p>
        </p:txBody>
      </p:sp>
      <p:sp>
        <p:nvSpPr>
          <p:cNvPr id="3" name="Content Placeholder 2"/>
          <p:cNvSpPr>
            <a:spLocks noGrp="1"/>
          </p:cNvSpPr>
          <p:nvPr>
            <p:ph idx="1"/>
          </p:nvPr>
        </p:nvSpPr>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p>
          <a:p>
            <a:pPr eaLnBrk="1" hangingPunct="1"/>
            <a:r>
              <a:rPr lang="en-US" altLang="en-US" sz="1400" dirty="0" smtClean="0">
                <a:solidFill>
                  <a:prstClr val="black"/>
                </a:solidFill>
              </a:rPr>
              <a:t>The existing domestic hot water heaters are more than 20 years old and are nearing the end of their useful life.</a:t>
            </a:r>
          </a:p>
          <a:p>
            <a:pPr eaLnBrk="1" hangingPunct="1"/>
            <a:r>
              <a:rPr lang="en-US" altLang="en-US" sz="1400" dirty="0">
                <a:solidFill>
                  <a:prstClr val="black"/>
                </a:solidFill>
              </a:rPr>
              <a:t>This project will improve energy efficiency at the facility, which will result in reduced Greenhouse Gas emissions. This</a:t>
            </a:r>
          </a:p>
          <a:p>
            <a:pPr eaLnBrk="1" hangingPunct="1"/>
            <a:r>
              <a:rPr lang="en-US" altLang="en-US" sz="1400" dirty="0">
                <a:solidFill>
                  <a:prstClr val="black"/>
                </a:solidFill>
              </a:rPr>
              <a:t>supports the intent of Senate Bill 254</a:t>
            </a:r>
            <a:endParaRPr lang="en-US" altLang="en-US" sz="1400" dirty="0" smtClean="0">
              <a:solidFill>
                <a:prstClr val="black"/>
              </a:solidFill>
            </a:endParaRPr>
          </a:p>
          <a:p>
            <a:pPr eaLnBrk="1" hangingPunct="1"/>
            <a:endParaRPr lang="en-US" altLang="en-US" sz="1400" dirty="0">
              <a:solidFill>
                <a:prstClr val="black"/>
              </a:solidFill>
            </a:endParaRPr>
          </a:p>
          <a:p>
            <a:pPr eaLnBrk="1" hangingPunct="1"/>
            <a:endParaRPr lang="en-US" altLang="en-US" sz="1400" dirty="0" smtClean="0">
              <a:solidFill>
                <a:prstClr val="black"/>
              </a:solidFill>
            </a:endParaRPr>
          </a:p>
          <a:p>
            <a:pPr eaLnBrk="1" hangingPunct="1"/>
            <a:endParaRPr lang="en-US" altLang="en-US" sz="1400" dirty="0">
              <a:solidFill>
                <a:prstClr val="black"/>
              </a:solidFill>
            </a:endParaRPr>
          </a:p>
          <a:p>
            <a:pPr eaLnBrk="1" hangingPunct="1"/>
            <a:endParaRPr lang="en-US" altLang="en-US" sz="1400" dirty="0" smtClean="0">
              <a:solidFill>
                <a:prstClr val="black"/>
              </a:solidFill>
            </a:endParaRPr>
          </a:p>
          <a:p>
            <a:pPr eaLnBrk="1" hangingPunct="1"/>
            <a:endParaRPr lang="en-US" altLang="en-US" sz="1400" dirty="0">
              <a:solidFill>
                <a:prstClr val="black"/>
              </a:solidFill>
            </a:endParaRPr>
          </a:p>
          <a:p>
            <a:pPr eaLnBrk="1" hangingPunct="1"/>
            <a:endParaRPr lang="en-US" altLang="en-US" sz="1400" dirty="0" smtClean="0">
              <a:solidFill>
                <a:prstClr val="black"/>
              </a:solidFill>
            </a:endParaRPr>
          </a:p>
          <a:p>
            <a:pPr eaLnBrk="1" hangingPunct="1"/>
            <a:r>
              <a:rPr lang="en-US" altLang="en-US" sz="1400" dirty="0" smtClean="0">
                <a:solidFill>
                  <a:prstClr val="black"/>
                </a:solidFill>
              </a:rPr>
              <a:t>$1.02M</a:t>
            </a:r>
          </a:p>
          <a:p>
            <a:pPr eaLnBrk="1" hangingPunct="1"/>
            <a:r>
              <a:rPr lang="en-US" altLang="en-US" sz="1400" dirty="0" smtClean="0">
                <a:solidFill>
                  <a:prstClr val="black"/>
                </a:solidFill>
              </a:rPr>
              <a:t>56/44</a:t>
            </a:r>
          </a:p>
          <a:p>
            <a:pPr eaLnBrk="1" hangingPunct="1"/>
            <a:r>
              <a:rPr lang="en-US" altLang="en-US" sz="1400" dirty="0" smtClean="0">
                <a:solidFill>
                  <a:prstClr val="black"/>
                </a:solidFill>
              </a:rPr>
              <a:t>$470K State</a:t>
            </a:r>
          </a:p>
          <a:p>
            <a:pPr marL="171450" indent="-171450" eaLnBrk="1" hangingPunct="1">
              <a:buFont typeface="Courier New" panose="02070309020205020404" pitchFamily="49" charset="0"/>
              <a:buChar char="o"/>
            </a:pPr>
            <a:endParaRPr lang="en-US" altLang="en-US" sz="1400" dirty="0">
              <a:solidFill>
                <a:prstClr val="black"/>
              </a:solidFill>
            </a:endParaRPr>
          </a:p>
          <a:p>
            <a:pPr marL="171450" indent="-171450" eaLnBrk="1" hangingPunct="1">
              <a:buFont typeface="Courier New" panose="02070309020205020404" pitchFamily="49" charset="0"/>
              <a:buChar char="o"/>
            </a:pPr>
            <a:endParaRPr lang="en-US" altLang="en-US" sz="1400" dirty="0" smtClean="0">
              <a:solidFill>
                <a:prstClr val="black"/>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3184755"/>
            <a:ext cx="1676400" cy="297844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6981" y="3150119"/>
            <a:ext cx="2594264" cy="315601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5100" y="3144774"/>
            <a:ext cx="2400300" cy="3058413"/>
          </a:xfrm>
          <a:prstGeom prst="rect">
            <a:avLst/>
          </a:prstGeom>
        </p:spPr>
      </p:pic>
    </p:spTree>
    <p:extLst>
      <p:ext uri="{BB962C8B-B14F-4D97-AF65-F5344CB8AC3E}">
        <p14:creationId xmlns:p14="http://schemas.microsoft.com/office/powerpoint/2010/main" val="6850623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71600"/>
          </a:xfrm>
        </p:spPr>
        <p:txBody>
          <a:bodyPr lIns="0" tIns="0" rIns="0" bIns="0" anchor="t" anchorCtr="0">
            <a:noAutofit/>
          </a:bodyPr>
          <a:lstStyle/>
          <a:p>
            <a:pPr eaLnBrk="1" hangingPunct="1"/>
            <a:r>
              <a:rPr lang="en-US" altLang="en-US" sz="2400" b="1" dirty="0" smtClean="0">
                <a:solidFill>
                  <a:prstClr val="black"/>
                </a:solidFill>
              </a:rPr>
              <a:t>Construct Organizational Parking </a:t>
            </a:r>
            <a:br>
              <a:rPr lang="en-US" altLang="en-US" sz="2400" b="1" dirty="0" smtClean="0">
                <a:solidFill>
                  <a:prstClr val="black"/>
                </a:solidFill>
              </a:rPr>
            </a:br>
            <a:r>
              <a:rPr lang="en-US" altLang="en-US" sz="2400" b="1" dirty="0" smtClean="0">
                <a:solidFill>
                  <a:prstClr val="black"/>
                </a:solidFill>
              </a:rPr>
              <a:t>Addition (Las Vegas Readiness Center)</a:t>
            </a:r>
            <a:br>
              <a:rPr lang="en-US" altLang="en-US" sz="2400" b="1" dirty="0" smtClean="0">
                <a:solidFill>
                  <a:prstClr val="black"/>
                </a:solidFill>
              </a:rPr>
            </a:br>
            <a:r>
              <a:rPr lang="en-US" altLang="en-US" sz="2400" b="1" dirty="0" smtClean="0">
                <a:solidFill>
                  <a:prstClr val="black"/>
                </a:solidFill>
              </a:rPr>
              <a:t>ID # 21139</a:t>
            </a:r>
            <a:endParaRPr lang="en-US" altLang="en-US" sz="2400" b="1" dirty="0">
              <a:solidFill>
                <a:prstClr val="black"/>
              </a:solidFill>
            </a:endParaRPr>
          </a:p>
        </p:txBody>
      </p:sp>
      <p:sp>
        <p:nvSpPr>
          <p:cNvPr id="3" name="Content Placeholder 2"/>
          <p:cNvSpPr>
            <a:spLocks noGrp="1"/>
          </p:cNvSpPr>
          <p:nvPr>
            <p:ph idx="1"/>
          </p:nvPr>
        </p:nvSpPr>
        <p:spPr>
          <a:xfrm>
            <a:off x="457200" y="1600201"/>
            <a:ext cx="7162800" cy="2743200"/>
          </a:xfrm>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p>
          <a:p>
            <a:r>
              <a:rPr lang="en-US" sz="1400" dirty="0" smtClean="0"/>
              <a:t>Due </a:t>
            </a:r>
            <a:r>
              <a:rPr lang="en-US" sz="1400" dirty="0"/>
              <a:t>to force realignment, two Companies are being relocated to LVRC. The current organizational parking at </a:t>
            </a:r>
            <a:r>
              <a:rPr lang="en-US" sz="1400" dirty="0" smtClean="0"/>
              <a:t>the LVRC </a:t>
            </a:r>
            <a:r>
              <a:rPr lang="en-US" sz="1400" dirty="0"/>
              <a:t>is inadequate to absorb the additional rolling stock from these companies</a:t>
            </a:r>
            <a:r>
              <a:rPr lang="en-US" sz="1400" dirty="0" smtClean="0"/>
              <a:t>.</a:t>
            </a:r>
          </a:p>
          <a:p>
            <a:r>
              <a:rPr lang="en-US" sz="1400" dirty="0"/>
              <a:t>This project will construct additional organizational parking with lighting at the Las Vegas Readiness Center (LVRC) </a:t>
            </a:r>
            <a:r>
              <a:rPr lang="en-US" sz="1400" dirty="0" smtClean="0"/>
              <a:t>on Silverado </a:t>
            </a:r>
            <a:r>
              <a:rPr lang="en-US" sz="1400" dirty="0"/>
              <a:t>Ranch </a:t>
            </a:r>
            <a:r>
              <a:rPr lang="en-US" sz="1400" dirty="0" smtClean="0"/>
              <a:t>Boulevard</a:t>
            </a:r>
          </a:p>
          <a:p>
            <a:r>
              <a:rPr lang="en-US" sz="1400" dirty="0"/>
              <a:t>The design for this project was funded by the Nevada Army National Guard as part of an agency project that </a:t>
            </a:r>
            <a:r>
              <a:rPr lang="en-US" sz="1400" dirty="0" smtClean="0"/>
              <a:t>was funded </a:t>
            </a:r>
            <a:r>
              <a:rPr lang="en-US" sz="1400" dirty="0"/>
              <a:t>in 2020 (20-A021)</a:t>
            </a:r>
            <a:endParaRPr lang="en-US" sz="1400" dirty="0" smtClean="0">
              <a:latin typeface="Arial" pitchFamily="34" charset="0"/>
              <a:cs typeface="Arial" pitchFamily="34" charset="0"/>
            </a:endParaRPr>
          </a:p>
        </p:txBody>
      </p:sp>
      <p:sp>
        <p:nvSpPr>
          <p:cNvPr id="7" name="Rectangle 6"/>
          <p:cNvSpPr/>
          <p:nvPr/>
        </p:nvSpPr>
        <p:spPr>
          <a:xfrm>
            <a:off x="485775" y="5028443"/>
            <a:ext cx="1345881" cy="989053"/>
          </a:xfrm>
          <a:prstGeom prst="rect">
            <a:avLst/>
          </a:prstGeom>
        </p:spPr>
        <p:txBody>
          <a:bodyPr wrap="none">
            <a:spAutoFit/>
          </a:bodyPr>
          <a:lstStyle/>
          <a:p>
            <a:pPr marL="285750" indent="-285750">
              <a:lnSpc>
                <a:spcPct val="107000"/>
              </a:lnSpc>
              <a:spcBef>
                <a:spcPts val="0"/>
              </a:spcBef>
              <a:spcAft>
                <a:spcPts val="800"/>
              </a:spcAft>
              <a:buFont typeface="Courier New" panose="02070309020205020404" pitchFamily="49" charset="0"/>
              <a:buChar char="o"/>
            </a:pPr>
            <a:r>
              <a:rPr lang="en-US" sz="1400" dirty="0" smtClean="0">
                <a:latin typeface="Calibri" panose="020F0502020204030204" pitchFamily="34" charset="0"/>
                <a:ea typeface="Calibri" panose="020F0502020204030204" pitchFamily="34" charset="0"/>
                <a:cs typeface="Times New Roman" panose="02020603050405020304" pitchFamily="18" charset="0"/>
              </a:rPr>
              <a:t>$2.8M</a:t>
            </a:r>
          </a:p>
          <a:p>
            <a:pPr marL="285750" indent="-285750">
              <a:lnSpc>
                <a:spcPct val="107000"/>
              </a:lnSpc>
              <a:spcBef>
                <a:spcPts val="0"/>
              </a:spcBef>
              <a:spcAft>
                <a:spcPts val="800"/>
              </a:spcAft>
              <a:buFont typeface="Courier New" panose="02070309020205020404" pitchFamily="49" charset="0"/>
              <a:buChar char="o"/>
            </a:pPr>
            <a:r>
              <a:rPr lang="en-US" sz="1400" dirty="0" smtClean="0">
                <a:latin typeface="Calibri" panose="020F0502020204030204" pitchFamily="34" charset="0"/>
                <a:ea typeface="Calibri" panose="020F0502020204030204" pitchFamily="34" charset="0"/>
                <a:cs typeface="Times New Roman" panose="02020603050405020304" pitchFamily="18" charset="0"/>
              </a:rPr>
              <a:t>75/25 </a:t>
            </a:r>
            <a:r>
              <a:rPr lang="en-US" sz="1400" dirty="0">
                <a:latin typeface="Calibri" panose="020F0502020204030204" pitchFamily="34" charset="0"/>
                <a:ea typeface="Calibri" panose="020F0502020204030204" pitchFamily="34" charset="0"/>
                <a:cs typeface="Times New Roman" panose="02020603050405020304" pitchFamily="18" charset="0"/>
              </a:rPr>
              <a:t>Split </a:t>
            </a: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Bef>
                <a:spcPts val="0"/>
              </a:spcBef>
              <a:spcAft>
                <a:spcPts val="800"/>
              </a:spcAft>
              <a:buFont typeface="Courier New" panose="02070309020205020404" pitchFamily="49" charset="0"/>
              <a:buChar char="o"/>
            </a:pPr>
            <a:r>
              <a:rPr lang="en-US" sz="1400" dirty="0" smtClean="0">
                <a:latin typeface="Calibri" panose="020F0502020204030204" pitchFamily="34" charset="0"/>
                <a:ea typeface="Calibri" panose="020F0502020204030204" pitchFamily="34" charset="0"/>
                <a:cs typeface="Times New Roman" panose="02020603050405020304" pitchFamily="18" charset="0"/>
              </a:rPr>
              <a:t>$700K </a:t>
            </a:r>
            <a:r>
              <a:rPr lang="en-US" sz="1400" dirty="0">
                <a:latin typeface="Calibri" panose="020F0502020204030204" pitchFamily="34" charset="0"/>
                <a:ea typeface="Calibri" panose="020F0502020204030204" pitchFamily="34" charset="0"/>
                <a:cs typeface="Times New Roman" panose="02020603050405020304" pitchFamily="18" charset="0"/>
              </a:rPr>
              <a:t>State</a:t>
            </a:r>
            <a:endParaRPr lang="en-US" sz="1400" dirty="0"/>
          </a:p>
        </p:txBody>
      </p:sp>
      <p:pic>
        <p:nvPicPr>
          <p:cNvPr id="4" name="Picture 3"/>
          <p:cNvPicPr>
            <a:picLocks noChangeAspect="1"/>
          </p:cNvPicPr>
          <p:nvPr/>
        </p:nvPicPr>
        <p:blipFill>
          <a:blip r:embed="rId2"/>
          <a:stretch>
            <a:fillRect/>
          </a:stretch>
        </p:blipFill>
        <p:spPr>
          <a:xfrm>
            <a:off x="3048000" y="3733800"/>
            <a:ext cx="4352925" cy="2887455"/>
          </a:xfrm>
          <a:prstGeom prst="rect">
            <a:avLst/>
          </a:prstGeom>
        </p:spPr>
      </p:pic>
    </p:spTree>
    <p:extLst>
      <p:ext uri="{BB962C8B-B14F-4D97-AF65-F5344CB8AC3E}">
        <p14:creationId xmlns:p14="http://schemas.microsoft.com/office/powerpoint/2010/main" val="20362499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71600"/>
          </a:xfrm>
        </p:spPr>
        <p:txBody>
          <a:bodyPr lIns="0" tIns="0" rIns="0" bIns="0" anchor="t" anchorCtr="0">
            <a:noAutofit/>
          </a:bodyPr>
          <a:lstStyle/>
          <a:p>
            <a:pPr eaLnBrk="1" hangingPunct="1"/>
            <a:r>
              <a:rPr lang="en-US" altLang="en-US" sz="2800" b="1" dirty="0" smtClean="0">
                <a:solidFill>
                  <a:prstClr val="black"/>
                </a:solidFill>
              </a:rPr>
              <a:t>Renovate Restrooms</a:t>
            </a:r>
            <a:br>
              <a:rPr lang="en-US" altLang="en-US" sz="2800" b="1" dirty="0" smtClean="0">
                <a:solidFill>
                  <a:prstClr val="black"/>
                </a:solidFill>
              </a:rPr>
            </a:br>
            <a:r>
              <a:rPr lang="en-US" altLang="en-US" sz="2800" b="1" dirty="0">
                <a:solidFill>
                  <a:prstClr val="black"/>
                </a:solidFill>
              </a:rPr>
              <a:t> </a:t>
            </a:r>
            <a:r>
              <a:rPr lang="en-US" altLang="en-US" sz="2800" b="1" dirty="0" smtClean="0">
                <a:solidFill>
                  <a:prstClr val="black"/>
                </a:solidFill>
              </a:rPr>
              <a:t>  (Clark County Readiness Center)</a:t>
            </a:r>
            <a:br>
              <a:rPr lang="en-US" altLang="en-US" sz="2800" b="1" dirty="0" smtClean="0">
                <a:solidFill>
                  <a:prstClr val="black"/>
                </a:solidFill>
              </a:rPr>
            </a:br>
            <a:r>
              <a:rPr lang="en-US" sz="2800" b="1" dirty="0">
                <a:latin typeface="Arial" pitchFamily="34" charset="0"/>
                <a:cs typeface="Arial" pitchFamily="34" charset="0"/>
              </a:rPr>
              <a:t>ID # </a:t>
            </a:r>
            <a:r>
              <a:rPr lang="en-US" altLang="en-US" sz="2800" b="1" dirty="0" smtClean="0">
                <a:solidFill>
                  <a:prstClr val="black"/>
                </a:solidFill>
              </a:rPr>
              <a:t>21128</a:t>
            </a:r>
            <a:endParaRPr lang="en-US" altLang="en-US" sz="2800" b="1" dirty="0">
              <a:solidFill>
                <a:prstClr val="black"/>
              </a:solidFill>
            </a:endParaRPr>
          </a:p>
        </p:txBody>
      </p:sp>
      <p:sp>
        <p:nvSpPr>
          <p:cNvPr id="3" name="Content Placeholder 2"/>
          <p:cNvSpPr>
            <a:spLocks noGrp="1"/>
          </p:cNvSpPr>
          <p:nvPr>
            <p:ph idx="1"/>
          </p:nvPr>
        </p:nvSpPr>
        <p:spPr>
          <a:xfrm>
            <a:off x="478809" y="1646238"/>
            <a:ext cx="8229600" cy="4525963"/>
          </a:xfrm>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p>
          <a:p>
            <a:pPr marL="171450" indent="-171450" eaLnBrk="1" hangingPunct="1">
              <a:buFont typeface="Courier New" panose="02070309020205020404" pitchFamily="49" charset="0"/>
              <a:buChar char="o"/>
            </a:pPr>
            <a:r>
              <a:rPr lang="en-US" altLang="en-US" sz="1400" dirty="0">
                <a:solidFill>
                  <a:prstClr val="black"/>
                </a:solidFill>
              </a:rPr>
              <a:t>The </a:t>
            </a:r>
            <a:r>
              <a:rPr lang="en-US" altLang="en-US" sz="1400" dirty="0" smtClean="0">
                <a:solidFill>
                  <a:prstClr val="black"/>
                </a:solidFill>
              </a:rPr>
              <a:t>current facility was designed in 1995 to accommodate one battalion or 300 predominately male Soldiers. Demographic changes in the military requires the need for expanded female facilities. In addition, 600 Soldiers now train at this site.</a:t>
            </a:r>
          </a:p>
          <a:p>
            <a:pPr marL="171450" indent="-171450" eaLnBrk="1" hangingPunct="1">
              <a:buFont typeface="Courier New" panose="02070309020205020404" pitchFamily="49" charset="0"/>
              <a:buChar char="o"/>
            </a:pPr>
            <a:endParaRPr lang="en-US" altLang="en-US" sz="1400" dirty="0">
              <a:solidFill>
                <a:prstClr val="black"/>
              </a:solidFill>
            </a:endParaRPr>
          </a:p>
          <a:p>
            <a:pPr marL="171450" indent="-171450" eaLnBrk="1" hangingPunct="1">
              <a:buFont typeface="Courier New" panose="02070309020205020404" pitchFamily="49" charset="0"/>
              <a:buChar char="o"/>
            </a:pPr>
            <a:r>
              <a:rPr lang="en-US" altLang="en-US" sz="1400" dirty="0" smtClean="0">
                <a:solidFill>
                  <a:prstClr val="black"/>
                </a:solidFill>
              </a:rPr>
              <a:t>During drill weekends the restrooms receive use well beyond intended capacity resulting in foul smells drifting from the restrooms out into the drill hall and other training areas. Soldiers have to perform hygiene, including showers, in shifts as the shower area can only accommodate about 15 at a time. </a:t>
            </a:r>
            <a:endParaRPr lang="en-US" altLang="en-US" sz="1400" dirty="0">
              <a:solidFill>
                <a:prstClr val="black"/>
              </a:solidFill>
            </a:endParaRPr>
          </a:p>
          <a:p>
            <a:pPr marL="171450" indent="-171450" eaLnBrk="1" hangingPunct="1">
              <a:buFont typeface="Courier New" panose="02070309020205020404" pitchFamily="49" charset="0"/>
              <a:buChar char="o"/>
            </a:pPr>
            <a:r>
              <a:rPr lang="en-US" altLang="en-US" sz="1400" dirty="0">
                <a:solidFill>
                  <a:prstClr val="black"/>
                </a:solidFill>
              </a:rPr>
              <a:t>This </a:t>
            </a:r>
            <a:r>
              <a:rPr lang="en-US" altLang="en-US" sz="1400" dirty="0" smtClean="0">
                <a:solidFill>
                  <a:prstClr val="black"/>
                </a:solidFill>
              </a:rPr>
              <a:t>project will bring the site up to capacity, meet code for male/female ratios and eliminate smells permeating the rest of the facility.</a:t>
            </a:r>
          </a:p>
          <a:p>
            <a:pPr marL="171450" indent="-171450" eaLnBrk="1" hangingPunct="1">
              <a:buFont typeface="Courier New" panose="02070309020205020404" pitchFamily="49" charset="0"/>
              <a:buChar char="o"/>
            </a:pPr>
            <a:endParaRPr lang="en-US" altLang="en-US" sz="1400" dirty="0">
              <a:solidFill>
                <a:prstClr val="black"/>
              </a:solidFill>
            </a:endParaRPr>
          </a:p>
          <a:p>
            <a:pPr marL="0" indent="0" eaLnBrk="1" hangingPunct="1">
              <a:buNone/>
            </a:pPr>
            <a:endParaRPr lang="en-US" altLang="en-US" sz="1400" dirty="0" smtClean="0">
              <a:solidFill>
                <a:prstClr val="black"/>
              </a:solidFill>
            </a:endParaRPr>
          </a:p>
          <a:p>
            <a:pPr marL="171450" indent="-171450" eaLnBrk="1" hangingPunct="1">
              <a:buFont typeface="Courier New" panose="02070309020205020404" pitchFamily="49" charset="0"/>
              <a:buChar char="o"/>
            </a:pPr>
            <a:endParaRPr lang="en-US" altLang="en-US" sz="1400" dirty="0">
              <a:solidFill>
                <a:prstClr val="black"/>
              </a:solidFill>
            </a:endParaRPr>
          </a:p>
          <a:p>
            <a:pPr marL="0" indent="0" eaLnBrk="1" hangingPunct="1">
              <a:buNone/>
            </a:pPr>
            <a:endParaRPr lang="en-US" altLang="en-US" sz="1400" dirty="0" smtClean="0">
              <a:solidFill>
                <a:prstClr val="black"/>
              </a:solidFill>
            </a:endParaRPr>
          </a:p>
        </p:txBody>
      </p:sp>
      <p:sp>
        <p:nvSpPr>
          <p:cNvPr id="4" name="TextBox 3"/>
          <p:cNvSpPr txBox="1"/>
          <p:nvPr/>
        </p:nvSpPr>
        <p:spPr>
          <a:xfrm>
            <a:off x="609600" y="5334000"/>
            <a:ext cx="1524000" cy="738664"/>
          </a:xfrm>
          <a:prstGeom prst="rect">
            <a:avLst/>
          </a:prstGeom>
          <a:noFill/>
        </p:spPr>
        <p:txBody>
          <a:bodyPr wrap="square" rtlCol="0">
            <a:spAutoFit/>
          </a:bodyPr>
          <a:lstStyle/>
          <a:p>
            <a:pPr marL="285750" indent="-285750">
              <a:buFont typeface="Courier New" panose="02070309020205020404" pitchFamily="49" charset="0"/>
              <a:buChar char="o"/>
            </a:pPr>
            <a:r>
              <a:rPr lang="en-US" sz="1400" dirty="0" smtClean="0"/>
              <a:t>$1.9M</a:t>
            </a:r>
          </a:p>
          <a:p>
            <a:pPr marL="285750" indent="-285750">
              <a:buFont typeface="Courier New" panose="02070309020205020404" pitchFamily="49" charset="0"/>
              <a:buChar char="o"/>
            </a:pPr>
            <a:r>
              <a:rPr lang="en-US" sz="1400" dirty="0" smtClean="0"/>
              <a:t>50/50</a:t>
            </a:r>
          </a:p>
          <a:p>
            <a:pPr marL="285750" indent="-285750">
              <a:buFont typeface="Courier New" panose="02070309020205020404" pitchFamily="49" charset="0"/>
              <a:buChar char="o"/>
            </a:pPr>
            <a:r>
              <a:rPr lang="en-US" sz="1400" dirty="0" smtClean="0"/>
              <a:t>$950K State</a:t>
            </a:r>
            <a:endParaRPr lang="en-US" sz="14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4303073"/>
            <a:ext cx="3832391" cy="2554927"/>
          </a:xfrm>
          <a:prstGeom prst="rect">
            <a:avLst/>
          </a:prstGeom>
        </p:spPr>
      </p:pic>
    </p:spTree>
    <p:extLst>
      <p:ext uri="{BB962C8B-B14F-4D97-AF65-F5344CB8AC3E}">
        <p14:creationId xmlns:p14="http://schemas.microsoft.com/office/powerpoint/2010/main" val="33642291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71600"/>
          </a:xfrm>
        </p:spPr>
        <p:txBody>
          <a:bodyPr lIns="0" tIns="0" rIns="0" bIns="0" anchor="t" anchorCtr="0">
            <a:noAutofit/>
          </a:bodyPr>
          <a:lstStyle/>
          <a:p>
            <a:pPr eaLnBrk="1" hangingPunct="1"/>
            <a:r>
              <a:rPr lang="en-US" altLang="en-US" sz="2000" b="1" dirty="0" smtClean="0">
                <a:solidFill>
                  <a:prstClr val="black"/>
                </a:solidFill>
              </a:rPr>
              <a:t>Advanced Planning General Instruction </a:t>
            </a:r>
            <a:br>
              <a:rPr lang="en-US" altLang="en-US" sz="2000" b="1" dirty="0" smtClean="0">
                <a:solidFill>
                  <a:prstClr val="black"/>
                </a:solidFill>
              </a:rPr>
            </a:br>
            <a:r>
              <a:rPr lang="en-US" altLang="en-US" sz="2000" b="1" dirty="0" smtClean="0">
                <a:solidFill>
                  <a:prstClr val="black"/>
                </a:solidFill>
              </a:rPr>
              <a:t>Building Design(Floyd </a:t>
            </a:r>
            <a:r>
              <a:rPr lang="en-US" altLang="en-US" sz="2000" b="1" dirty="0" err="1" smtClean="0">
                <a:solidFill>
                  <a:prstClr val="black"/>
                </a:solidFill>
              </a:rPr>
              <a:t>Edsall</a:t>
            </a:r>
            <a:r>
              <a:rPr lang="en-US" altLang="en-US" sz="2000" b="1" dirty="0" smtClean="0">
                <a:solidFill>
                  <a:prstClr val="black"/>
                </a:solidFill>
              </a:rPr>
              <a:t> Training Center)</a:t>
            </a:r>
            <a:br>
              <a:rPr lang="en-US" altLang="en-US" sz="2000" b="1" dirty="0" smtClean="0">
                <a:solidFill>
                  <a:prstClr val="black"/>
                </a:solidFill>
              </a:rPr>
            </a:br>
            <a:r>
              <a:rPr lang="en-US" altLang="en-US" sz="2000" b="1" dirty="0" smtClean="0">
                <a:solidFill>
                  <a:prstClr val="black"/>
                </a:solidFill>
              </a:rPr>
              <a:t>#21144</a:t>
            </a:r>
            <a:endParaRPr lang="en-US" altLang="en-US" sz="2000" b="1" dirty="0">
              <a:solidFill>
                <a:prstClr val="black"/>
              </a:solidFill>
            </a:endParaRPr>
          </a:p>
        </p:txBody>
      </p:sp>
      <p:sp>
        <p:nvSpPr>
          <p:cNvPr id="3" name="Content Placeholder 2"/>
          <p:cNvSpPr>
            <a:spLocks noGrp="1"/>
          </p:cNvSpPr>
          <p:nvPr>
            <p:ph idx="1"/>
          </p:nvPr>
        </p:nvSpPr>
        <p:spPr>
          <a:xfrm>
            <a:off x="478809" y="1646238"/>
            <a:ext cx="8229600" cy="4525963"/>
          </a:xfrm>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p>
          <a:p>
            <a:r>
              <a:rPr lang="en-US" sz="1400" dirty="0"/>
              <a:t>This facility is required in order for the 421st RTI to maintain their accreditation in order to continue to train </a:t>
            </a:r>
            <a:r>
              <a:rPr lang="en-US" sz="1400" dirty="0" smtClean="0"/>
              <a:t>the National </a:t>
            </a:r>
            <a:r>
              <a:rPr lang="en-US" sz="1400" dirty="0"/>
              <a:t>Signal </a:t>
            </a:r>
            <a:r>
              <a:rPr lang="en-US" sz="1400" dirty="0" smtClean="0"/>
              <a:t>NCO</a:t>
            </a:r>
          </a:p>
          <a:p>
            <a:r>
              <a:rPr lang="en-US" sz="1400" dirty="0"/>
              <a:t>C</a:t>
            </a:r>
            <a:r>
              <a:rPr lang="en-US" sz="1400" dirty="0" smtClean="0"/>
              <a:t>urrent </a:t>
            </a:r>
            <a:r>
              <a:rPr lang="en-US" sz="1400" dirty="0"/>
              <a:t>situation is unsustainable as the </a:t>
            </a:r>
            <a:r>
              <a:rPr lang="en-US" sz="1400" dirty="0" smtClean="0"/>
              <a:t>diverted space </a:t>
            </a:r>
            <a:r>
              <a:rPr lang="en-US" sz="1400" dirty="0"/>
              <a:t>is temporary and is 25% of the authorized administration and classroom </a:t>
            </a:r>
            <a:r>
              <a:rPr lang="en-US" sz="1400" dirty="0" smtClean="0"/>
              <a:t>space</a:t>
            </a:r>
          </a:p>
          <a:p>
            <a:r>
              <a:rPr lang="en-US" sz="1400" dirty="0"/>
              <a:t>The location of the new facility is planned to be within the Floyd </a:t>
            </a:r>
            <a:r>
              <a:rPr lang="en-US" sz="1400" dirty="0" err="1"/>
              <a:t>Edsall</a:t>
            </a:r>
            <a:r>
              <a:rPr lang="en-US" sz="1400" dirty="0"/>
              <a:t> Training </a:t>
            </a:r>
            <a:r>
              <a:rPr lang="en-US" sz="1400" dirty="0" smtClean="0"/>
              <a:t>Center, north </a:t>
            </a:r>
            <a:r>
              <a:rPr lang="en-US" sz="1400" dirty="0"/>
              <a:t>of the Speedway Readiness Center</a:t>
            </a:r>
          </a:p>
          <a:p>
            <a:r>
              <a:rPr lang="en-US" sz="1400" dirty="0" smtClean="0"/>
              <a:t>This </a:t>
            </a:r>
            <a:r>
              <a:rPr lang="en-US" sz="1400" dirty="0"/>
              <a:t>is a 100% federally funded design project</a:t>
            </a:r>
            <a:endParaRPr lang="en-US" altLang="en-US" sz="1400" dirty="0">
              <a:solidFill>
                <a:prstClr val="black"/>
              </a:solidFill>
            </a:endParaRPr>
          </a:p>
          <a:p>
            <a:pPr marL="0" indent="0" eaLnBrk="1" hangingPunct="1">
              <a:buNone/>
            </a:pPr>
            <a:endParaRPr lang="en-US" altLang="en-US" sz="1400" dirty="0" smtClean="0">
              <a:solidFill>
                <a:prstClr val="black"/>
              </a:solidFill>
            </a:endParaRPr>
          </a:p>
          <a:p>
            <a:pPr marL="171450" indent="-171450" eaLnBrk="1" hangingPunct="1">
              <a:buFont typeface="Courier New" panose="02070309020205020404" pitchFamily="49" charset="0"/>
              <a:buChar char="o"/>
            </a:pPr>
            <a:endParaRPr lang="en-US" altLang="en-US" sz="1400" dirty="0">
              <a:solidFill>
                <a:prstClr val="black"/>
              </a:solidFill>
            </a:endParaRPr>
          </a:p>
          <a:p>
            <a:pPr marL="0" indent="0" eaLnBrk="1" hangingPunct="1">
              <a:buNone/>
            </a:pPr>
            <a:endParaRPr lang="en-US" altLang="en-US" sz="1400" dirty="0" smtClean="0">
              <a:solidFill>
                <a:prstClr val="black"/>
              </a:solidFill>
            </a:endParaRPr>
          </a:p>
        </p:txBody>
      </p:sp>
      <p:sp>
        <p:nvSpPr>
          <p:cNvPr id="4" name="TextBox 3"/>
          <p:cNvSpPr txBox="1"/>
          <p:nvPr/>
        </p:nvSpPr>
        <p:spPr>
          <a:xfrm>
            <a:off x="609600" y="5334000"/>
            <a:ext cx="1905000" cy="738664"/>
          </a:xfrm>
          <a:prstGeom prst="rect">
            <a:avLst/>
          </a:prstGeom>
          <a:noFill/>
        </p:spPr>
        <p:txBody>
          <a:bodyPr wrap="square" rtlCol="0">
            <a:spAutoFit/>
          </a:bodyPr>
          <a:lstStyle/>
          <a:p>
            <a:pPr marL="285750" indent="-285750">
              <a:buFont typeface="Courier New" panose="02070309020205020404" pitchFamily="49" charset="0"/>
              <a:buChar char="o"/>
            </a:pPr>
            <a:r>
              <a:rPr lang="en-US" sz="1400" dirty="0" smtClean="0"/>
              <a:t>$5.5M</a:t>
            </a:r>
            <a:endParaRPr lang="en-US" sz="1400" dirty="0" smtClean="0"/>
          </a:p>
          <a:p>
            <a:pPr marL="285750" indent="-285750">
              <a:buFont typeface="Courier New" panose="02070309020205020404" pitchFamily="49" charset="0"/>
              <a:buChar char="o"/>
            </a:pPr>
            <a:r>
              <a:rPr lang="en-US" sz="1400" dirty="0" smtClean="0"/>
              <a:t>100% Federal</a:t>
            </a:r>
          </a:p>
          <a:p>
            <a:pPr marL="285750" indent="-285750">
              <a:buFont typeface="Courier New" panose="02070309020205020404" pitchFamily="49" charset="0"/>
              <a:buChar char="o"/>
            </a:pPr>
            <a:r>
              <a:rPr lang="en-US" sz="1400" dirty="0" smtClean="0"/>
              <a:t>$</a:t>
            </a:r>
            <a:r>
              <a:rPr lang="en-US" sz="1400" dirty="0" smtClean="0"/>
              <a:t>1.2M</a:t>
            </a:r>
            <a:r>
              <a:rPr lang="en-US" sz="1400" dirty="0" smtClean="0"/>
              <a:t> </a:t>
            </a:r>
            <a:r>
              <a:rPr lang="en-US" sz="1400" dirty="0" smtClean="0"/>
              <a:t>State</a:t>
            </a:r>
            <a:endParaRPr lang="en-US" sz="1400" dirty="0"/>
          </a:p>
        </p:txBody>
      </p:sp>
      <p:pic>
        <p:nvPicPr>
          <p:cNvPr id="5" name="Picture 4"/>
          <p:cNvPicPr>
            <a:picLocks noChangeAspect="1"/>
          </p:cNvPicPr>
          <p:nvPr/>
        </p:nvPicPr>
        <p:blipFill>
          <a:blip r:embed="rId3"/>
          <a:stretch>
            <a:fillRect/>
          </a:stretch>
        </p:blipFill>
        <p:spPr>
          <a:xfrm>
            <a:off x="3505200" y="3962400"/>
            <a:ext cx="3349431" cy="2565762"/>
          </a:xfrm>
          <a:prstGeom prst="rect">
            <a:avLst/>
          </a:prstGeom>
        </p:spPr>
      </p:pic>
    </p:spTree>
    <p:extLst>
      <p:ext uri="{BB962C8B-B14F-4D97-AF65-F5344CB8AC3E}">
        <p14:creationId xmlns:p14="http://schemas.microsoft.com/office/powerpoint/2010/main" val="41869558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71600"/>
          </a:xfrm>
        </p:spPr>
        <p:txBody>
          <a:bodyPr lIns="0" tIns="0" rIns="0" bIns="0" anchor="t" anchorCtr="0">
            <a:noAutofit/>
          </a:bodyPr>
          <a:lstStyle/>
          <a:p>
            <a:pPr eaLnBrk="1" hangingPunct="1"/>
            <a:r>
              <a:rPr lang="en-US" altLang="en-US" sz="2400" b="1" dirty="0" smtClean="0">
                <a:solidFill>
                  <a:prstClr val="black"/>
                </a:solidFill>
              </a:rPr>
              <a:t>  Upgrade Wastewater Treatment System</a:t>
            </a:r>
            <a:br>
              <a:rPr lang="en-US" altLang="en-US" sz="2400" b="1" dirty="0" smtClean="0">
                <a:solidFill>
                  <a:prstClr val="black"/>
                </a:solidFill>
              </a:rPr>
            </a:br>
            <a:r>
              <a:rPr lang="en-US" altLang="en-US" sz="2400" b="1" dirty="0" smtClean="0">
                <a:solidFill>
                  <a:prstClr val="black"/>
                </a:solidFill>
              </a:rPr>
              <a:t>(Elko County Readiness Center)</a:t>
            </a:r>
            <a:br>
              <a:rPr lang="en-US" altLang="en-US" sz="2400" b="1" dirty="0" smtClean="0">
                <a:solidFill>
                  <a:prstClr val="black"/>
                </a:solidFill>
              </a:rPr>
            </a:br>
            <a:r>
              <a:rPr lang="en-US" sz="2400" b="1" dirty="0">
                <a:latin typeface="Arial" pitchFamily="34" charset="0"/>
                <a:cs typeface="Arial" pitchFamily="34" charset="0"/>
              </a:rPr>
              <a:t>ID # </a:t>
            </a:r>
            <a:r>
              <a:rPr lang="en-US" sz="2400" b="1" dirty="0" smtClean="0">
                <a:solidFill>
                  <a:prstClr val="black"/>
                </a:solidFill>
              </a:rPr>
              <a:t>21127</a:t>
            </a:r>
            <a:endParaRPr lang="en-US" altLang="en-US" sz="2400" b="1" dirty="0">
              <a:solidFill>
                <a:prstClr val="black"/>
              </a:solidFill>
            </a:endParaRPr>
          </a:p>
        </p:txBody>
      </p:sp>
      <p:sp>
        <p:nvSpPr>
          <p:cNvPr id="3" name="Content Placeholder 2"/>
          <p:cNvSpPr>
            <a:spLocks noGrp="1"/>
          </p:cNvSpPr>
          <p:nvPr>
            <p:ph idx="1"/>
          </p:nvPr>
        </p:nvSpPr>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p>
          <a:p>
            <a:r>
              <a:rPr lang="en-US" sz="1400" dirty="0" smtClean="0"/>
              <a:t>The system needs to be upgraded to handle the increased occupancy of Battle Born Youth Challenge.</a:t>
            </a:r>
          </a:p>
          <a:p>
            <a:r>
              <a:rPr lang="en-US" sz="1400" dirty="0" smtClean="0"/>
              <a:t>The </a:t>
            </a:r>
            <a:r>
              <a:rPr lang="en-US" sz="1400" dirty="0"/>
              <a:t>existing wastewater system is designed and permitted to handle an average daily flow rate of 20,000 gallons </a:t>
            </a:r>
            <a:r>
              <a:rPr lang="en-US" sz="1400" dirty="0" smtClean="0"/>
              <a:t>per day. </a:t>
            </a:r>
            <a:r>
              <a:rPr lang="en-US" sz="1400" dirty="0"/>
              <a:t>The facility is anticipated to produce an average daily flow rate of 26,000 gallons per day when </a:t>
            </a:r>
            <a:r>
              <a:rPr lang="en-US" sz="1400" dirty="0" smtClean="0"/>
              <a:t>Battle Born Youth Challenge is </a:t>
            </a:r>
            <a:r>
              <a:rPr lang="en-US" sz="1400" dirty="0"/>
              <a:t>in full </a:t>
            </a:r>
            <a:r>
              <a:rPr lang="en-US" sz="1400" dirty="0" smtClean="0"/>
              <a:t>operation. </a:t>
            </a:r>
          </a:p>
          <a:p>
            <a:r>
              <a:rPr lang="en-US" sz="1400" dirty="0"/>
              <a:t>The original system design assumed some </a:t>
            </a:r>
            <a:r>
              <a:rPr lang="en-US" sz="1400" dirty="0" smtClean="0"/>
              <a:t>nitrogen treatment </a:t>
            </a:r>
            <a:r>
              <a:rPr lang="en-US" sz="1400" dirty="0"/>
              <a:t>would take place within fire water treatment pond system which was installed when the facility </a:t>
            </a:r>
            <a:r>
              <a:rPr lang="en-US" sz="1400" dirty="0" smtClean="0"/>
              <a:t>was constructed </a:t>
            </a:r>
            <a:r>
              <a:rPr lang="en-US" sz="1400" dirty="0"/>
              <a:t>but has subsequently been removed.</a:t>
            </a:r>
            <a:endParaRPr lang="en-US" sz="1400" dirty="0" smtClean="0"/>
          </a:p>
          <a:p>
            <a:endParaRPr lang="en-US" altLang="en-US" sz="1400" dirty="0">
              <a:solidFill>
                <a:prstClr val="black"/>
              </a:solidFill>
            </a:endParaRPr>
          </a:p>
          <a:p>
            <a:r>
              <a:rPr lang="en-US" altLang="en-US" sz="1400" dirty="0" smtClean="0">
                <a:solidFill>
                  <a:prstClr val="black"/>
                </a:solidFill>
              </a:rPr>
              <a:t>$ 1.3M</a:t>
            </a:r>
          </a:p>
          <a:p>
            <a:pPr marL="171450" indent="-171450" eaLnBrk="1" hangingPunct="1">
              <a:buFont typeface="Courier New" panose="02070309020205020404" pitchFamily="49" charset="0"/>
              <a:buChar char="o"/>
            </a:pPr>
            <a:r>
              <a:rPr lang="en-US" altLang="en-US" sz="1400" dirty="0" smtClean="0">
                <a:solidFill>
                  <a:prstClr val="black"/>
                </a:solidFill>
              </a:rPr>
              <a:t>56/44</a:t>
            </a:r>
          </a:p>
          <a:p>
            <a:pPr marL="171450" indent="-171450" eaLnBrk="1" hangingPunct="1">
              <a:buFont typeface="Courier New" panose="02070309020205020404" pitchFamily="49" charset="0"/>
              <a:buChar char="o"/>
            </a:pPr>
            <a:r>
              <a:rPr lang="en-US" altLang="en-US" sz="1400" dirty="0" smtClean="0">
                <a:solidFill>
                  <a:prstClr val="black"/>
                </a:solidFill>
              </a:rPr>
              <a:t>$600K State</a:t>
            </a:r>
          </a:p>
          <a:p>
            <a:pPr marL="0" indent="0" eaLnBrk="1" hangingPunct="1">
              <a:buNone/>
            </a:pPr>
            <a:endParaRPr lang="en-US" altLang="en-US" sz="1400" dirty="0" smtClean="0">
              <a:solidFill>
                <a:prstClr val="black"/>
              </a:solidFill>
            </a:endParaRPr>
          </a:p>
          <a:p>
            <a:pPr marL="0" indent="0" eaLnBrk="1" hangingPunct="1">
              <a:buNone/>
            </a:pPr>
            <a:endParaRPr lang="en-US" altLang="en-US" sz="1400" dirty="0" smtClean="0">
              <a:solidFill>
                <a:prstClr val="black"/>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3831513"/>
            <a:ext cx="6629400" cy="2950287"/>
          </a:xfrm>
          <a:prstGeom prst="rect">
            <a:avLst/>
          </a:prstGeom>
        </p:spPr>
      </p:pic>
    </p:spTree>
    <p:extLst>
      <p:ext uri="{BB962C8B-B14F-4D97-AF65-F5344CB8AC3E}">
        <p14:creationId xmlns:p14="http://schemas.microsoft.com/office/powerpoint/2010/main" val="19848459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554162"/>
          </a:xfrm>
        </p:spPr>
        <p:txBody>
          <a:bodyPr lIns="0" tIns="0" rIns="0" bIns="0" anchor="t" anchorCtr="0">
            <a:noAutofit/>
          </a:bodyPr>
          <a:lstStyle/>
          <a:p>
            <a:r>
              <a:rPr lang="en-US" sz="2000" b="1" dirty="0"/>
              <a:t>Domestic Hot Water System and Transformer </a:t>
            </a:r>
            <a:r>
              <a:rPr lang="en-US" sz="2000" b="1" dirty="0" smtClean="0"/>
              <a:t/>
            </a:r>
            <a:br>
              <a:rPr lang="en-US" sz="2000" b="1" dirty="0" smtClean="0"/>
            </a:br>
            <a:r>
              <a:rPr lang="en-US" sz="2000" b="1" dirty="0" smtClean="0"/>
              <a:t>Replacement </a:t>
            </a:r>
            <a:br>
              <a:rPr lang="en-US" sz="2000" b="1" dirty="0" smtClean="0"/>
            </a:br>
            <a:r>
              <a:rPr lang="en-US" sz="2000" b="1" dirty="0" smtClean="0"/>
              <a:t>(</a:t>
            </a:r>
            <a:r>
              <a:rPr lang="en-US" sz="2000" b="1" dirty="0"/>
              <a:t>Nevada Army National Guard - Office</a:t>
            </a:r>
            <a:br>
              <a:rPr lang="en-US" sz="2000" b="1" dirty="0"/>
            </a:br>
            <a:r>
              <a:rPr lang="en-US" sz="2000" b="1" dirty="0"/>
              <a:t>of the Adjutant General</a:t>
            </a:r>
            <a:r>
              <a:rPr lang="en-US" sz="2000" b="1" dirty="0" smtClean="0"/>
              <a:t>)</a:t>
            </a:r>
            <a:br>
              <a:rPr lang="en-US" sz="2000" b="1" dirty="0" smtClean="0"/>
            </a:br>
            <a:r>
              <a:rPr lang="en-US" sz="2000" b="1" dirty="0" smtClean="0"/>
              <a:t>#21133</a:t>
            </a:r>
            <a:endParaRPr lang="en-US" altLang="en-US" sz="2000" b="1" dirty="0">
              <a:solidFill>
                <a:prstClr val="black"/>
              </a:solidFill>
            </a:endParaRPr>
          </a:p>
        </p:txBody>
      </p:sp>
      <p:sp>
        <p:nvSpPr>
          <p:cNvPr id="3" name="Content Placeholder 2"/>
          <p:cNvSpPr>
            <a:spLocks noGrp="1"/>
          </p:cNvSpPr>
          <p:nvPr>
            <p:ph idx="1"/>
          </p:nvPr>
        </p:nvSpPr>
        <p:spPr>
          <a:xfrm>
            <a:off x="464993" y="1752600"/>
            <a:ext cx="7162800" cy="2743200"/>
          </a:xfrm>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p>
          <a:p>
            <a:pPr eaLnBrk="1" hangingPunct="1"/>
            <a:r>
              <a:rPr lang="en-US" sz="1400" dirty="0"/>
              <a:t>The existing domestic hot water system cannot meet domestic hot water demand</a:t>
            </a:r>
            <a:endParaRPr lang="en-US" altLang="en-US" sz="1400" dirty="0">
              <a:solidFill>
                <a:prstClr val="black"/>
              </a:solidFill>
            </a:endParaRPr>
          </a:p>
          <a:p>
            <a:r>
              <a:rPr lang="en-US" sz="1400" dirty="0"/>
              <a:t>Currently, the heating hot water boilers provide all of the heating capacity for </a:t>
            </a:r>
            <a:r>
              <a:rPr lang="en-US" sz="1400" dirty="0" smtClean="0"/>
              <a:t>the domestic </a:t>
            </a:r>
            <a:r>
              <a:rPr lang="en-US" sz="1400" dirty="0"/>
              <a:t>hot water needs via a heat exchanger and storage tank</a:t>
            </a:r>
            <a:endParaRPr lang="en-US" altLang="en-US" sz="1400" dirty="0">
              <a:solidFill>
                <a:prstClr val="black"/>
              </a:solidFill>
            </a:endParaRPr>
          </a:p>
          <a:p>
            <a:pPr eaLnBrk="1" hangingPunct="1"/>
            <a:r>
              <a:rPr lang="en-US" sz="1400" dirty="0"/>
              <a:t>The new domestic hot water system will consist of stand-alone gas-fired water </a:t>
            </a:r>
            <a:r>
              <a:rPr lang="en-US" sz="1400" dirty="0" smtClean="0"/>
              <a:t>heaters so the heating </a:t>
            </a:r>
            <a:r>
              <a:rPr lang="en-US" sz="1400" dirty="0"/>
              <a:t>hot water plant will no longer be tied to domestic hot water </a:t>
            </a:r>
            <a:r>
              <a:rPr lang="en-US" sz="1400" dirty="0" smtClean="0"/>
              <a:t>production</a:t>
            </a:r>
          </a:p>
          <a:p>
            <a:r>
              <a:rPr lang="en-US" sz="1400" dirty="0"/>
              <a:t>The existing transformers </a:t>
            </a:r>
            <a:r>
              <a:rPr lang="en-US" sz="1400" dirty="0" smtClean="0"/>
              <a:t>are overloaded </a:t>
            </a:r>
            <a:r>
              <a:rPr lang="en-US" sz="1400" dirty="0"/>
              <a:t>which results in less efficient operation, noise, and heat</a:t>
            </a:r>
            <a:endParaRPr lang="en-US" sz="1400" dirty="0" smtClean="0">
              <a:latin typeface="Arial" pitchFamily="34" charset="0"/>
              <a:cs typeface="Arial" pitchFamily="34" charset="0"/>
            </a:endParaRPr>
          </a:p>
        </p:txBody>
      </p:sp>
      <p:sp>
        <p:nvSpPr>
          <p:cNvPr id="7" name="Rectangle 6"/>
          <p:cNvSpPr/>
          <p:nvPr/>
        </p:nvSpPr>
        <p:spPr>
          <a:xfrm>
            <a:off x="485775" y="5028443"/>
            <a:ext cx="1345881" cy="989053"/>
          </a:xfrm>
          <a:prstGeom prst="rect">
            <a:avLst/>
          </a:prstGeom>
        </p:spPr>
        <p:txBody>
          <a:bodyPr wrap="none">
            <a:spAutoFit/>
          </a:bodyPr>
          <a:lstStyle/>
          <a:p>
            <a:pPr marL="285750" indent="-285750">
              <a:lnSpc>
                <a:spcPct val="107000"/>
              </a:lnSpc>
              <a:spcBef>
                <a:spcPts val="0"/>
              </a:spcBef>
              <a:spcAft>
                <a:spcPts val="800"/>
              </a:spcAft>
              <a:buFont typeface="Courier New" panose="02070309020205020404" pitchFamily="49" charset="0"/>
              <a:buChar char="o"/>
            </a:pP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dirty="0" smtClean="0">
                <a:latin typeface="Calibri" panose="020F0502020204030204" pitchFamily="34" charset="0"/>
                <a:ea typeface="Calibri" panose="020F0502020204030204" pitchFamily="34" charset="0"/>
                <a:cs typeface="Times New Roman" panose="02020603050405020304" pitchFamily="18" charset="0"/>
              </a:rPr>
              <a:t>820K</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Bef>
                <a:spcPts val="0"/>
              </a:spcBef>
              <a:spcAft>
                <a:spcPts val="800"/>
              </a:spcAft>
              <a:buFont typeface="Courier New" panose="02070309020205020404" pitchFamily="49" charset="0"/>
              <a:buChar char="o"/>
            </a:pPr>
            <a:r>
              <a:rPr lang="en-US" sz="1400" dirty="0" smtClean="0">
                <a:latin typeface="Calibri" panose="020F0502020204030204" pitchFamily="34" charset="0"/>
                <a:ea typeface="Calibri" panose="020F0502020204030204" pitchFamily="34" charset="0"/>
                <a:cs typeface="Times New Roman" panose="02020603050405020304" pitchFamily="18" charset="0"/>
              </a:rPr>
              <a:t>50/50 </a:t>
            </a:r>
            <a:r>
              <a:rPr lang="en-US" sz="1400" dirty="0">
                <a:latin typeface="Calibri" panose="020F0502020204030204" pitchFamily="34" charset="0"/>
                <a:ea typeface="Calibri" panose="020F0502020204030204" pitchFamily="34" charset="0"/>
                <a:cs typeface="Times New Roman" panose="02020603050405020304" pitchFamily="18" charset="0"/>
              </a:rPr>
              <a:t>Split </a:t>
            </a: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Bef>
                <a:spcPts val="0"/>
              </a:spcBef>
              <a:spcAft>
                <a:spcPts val="800"/>
              </a:spcAft>
              <a:buFont typeface="Courier New" panose="02070309020205020404" pitchFamily="49" charset="0"/>
              <a:buChar char="o"/>
            </a:pPr>
            <a:r>
              <a:rPr lang="en-US" sz="1400" dirty="0" smtClean="0">
                <a:latin typeface="Calibri" panose="020F0502020204030204" pitchFamily="34" charset="0"/>
                <a:ea typeface="Calibri" panose="020F0502020204030204" pitchFamily="34" charset="0"/>
                <a:cs typeface="Times New Roman" panose="02020603050405020304" pitchFamily="18" charset="0"/>
              </a:rPr>
              <a:t>$420K </a:t>
            </a:r>
            <a:r>
              <a:rPr lang="en-US" sz="1400" dirty="0">
                <a:latin typeface="Calibri" panose="020F0502020204030204" pitchFamily="34" charset="0"/>
                <a:ea typeface="Calibri" panose="020F0502020204030204" pitchFamily="34" charset="0"/>
                <a:cs typeface="Times New Roman" panose="02020603050405020304" pitchFamily="18" charset="0"/>
              </a:rPr>
              <a:t>State</a:t>
            </a:r>
            <a:endParaRPr lang="en-US" sz="1400" dirty="0"/>
          </a:p>
        </p:txBody>
      </p:sp>
    </p:spTree>
    <p:extLst>
      <p:ext uri="{BB962C8B-B14F-4D97-AF65-F5344CB8AC3E}">
        <p14:creationId xmlns:p14="http://schemas.microsoft.com/office/powerpoint/2010/main" val="42365138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71600"/>
          </a:xfrm>
        </p:spPr>
        <p:txBody>
          <a:bodyPr lIns="0" tIns="0" rIns="0" bIns="0" anchor="t" anchorCtr="0">
            <a:noAutofit/>
          </a:bodyPr>
          <a:lstStyle/>
          <a:p>
            <a:pPr eaLnBrk="1" hangingPunct="1"/>
            <a:r>
              <a:rPr lang="en-US" sz="2800" b="1" dirty="0"/>
              <a:t>Construct Organizational Parking </a:t>
            </a:r>
            <a:r>
              <a:rPr lang="en-US" sz="2800" b="1" dirty="0" smtClean="0"/>
              <a:t/>
            </a:r>
            <a:br>
              <a:rPr lang="en-US" sz="2800" b="1" dirty="0" smtClean="0"/>
            </a:br>
            <a:r>
              <a:rPr lang="en-US" sz="2800" b="1" dirty="0" smtClean="0"/>
              <a:t>(</a:t>
            </a:r>
            <a:r>
              <a:rPr lang="en-US" sz="2800" b="1" dirty="0"/>
              <a:t>Washoe County Armory</a:t>
            </a:r>
            <a:r>
              <a:rPr lang="en-US" sz="2800" b="1" dirty="0" smtClean="0"/>
              <a:t>)</a:t>
            </a:r>
            <a:br>
              <a:rPr lang="en-US" sz="2800" b="1" dirty="0" smtClean="0"/>
            </a:br>
            <a:r>
              <a:rPr lang="en-US" sz="2800" b="1" dirty="0" smtClean="0"/>
              <a:t>#21206</a:t>
            </a:r>
            <a:endParaRPr lang="en-US" altLang="en-US" sz="2800" b="1" dirty="0">
              <a:solidFill>
                <a:prstClr val="black"/>
              </a:solidFill>
            </a:endParaRPr>
          </a:p>
        </p:txBody>
      </p:sp>
      <p:sp>
        <p:nvSpPr>
          <p:cNvPr id="3" name="Content Placeholder 2"/>
          <p:cNvSpPr>
            <a:spLocks noGrp="1"/>
          </p:cNvSpPr>
          <p:nvPr>
            <p:ph idx="1"/>
          </p:nvPr>
        </p:nvSpPr>
        <p:spPr>
          <a:xfrm>
            <a:off x="457200" y="1600201"/>
            <a:ext cx="7162800" cy="2743200"/>
          </a:xfrm>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p>
          <a:p>
            <a:pPr eaLnBrk="1" hangingPunct="1"/>
            <a:r>
              <a:rPr lang="en-US" altLang="en-US" sz="1400" dirty="0" smtClean="0">
                <a:solidFill>
                  <a:prstClr val="black"/>
                </a:solidFill>
              </a:rPr>
              <a:t>The Organizational Parking is a new </a:t>
            </a:r>
            <a:r>
              <a:rPr lang="en-US" altLang="en-US" sz="1400" dirty="0">
                <a:solidFill>
                  <a:prstClr val="black"/>
                </a:solidFill>
              </a:rPr>
              <a:t>area for organizational </a:t>
            </a:r>
            <a:r>
              <a:rPr lang="en-US" altLang="en-US" sz="1400" dirty="0" smtClean="0">
                <a:solidFill>
                  <a:prstClr val="black"/>
                </a:solidFill>
              </a:rPr>
              <a:t>vehicles to support the WCA add/alt</a:t>
            </a:r>
            <a:endParaRPr lang="en-US" altLang="en-US" sz="1400" dirty="0">
              <a:solidFill>
                <a:prstClr val="black"/>
              </a:solidFill>
            </a:endParaRPr>
          </a:p>
          <a:p>
            <a:r>
              <a:rPr lang="en-US" sz="1400" dirty="0" smtClean="0"/>
              <a:t>Gravel </a:t>
            </a:r>
            <a:r>
              <a:rPr lang="en-US" sz="1400" dirty="0"/>
              <a:t>topped parking area with fencing for organizational vehicle parking at the </a:t>
            </a:r>
            <a:r>
              <a:rPr lang="en-US" sz="1400" dirty="0" smtClean="0"/>
              <a:t>WCA</a:t>
            </a:r>
          </a:p>
          <a:p>
            <a:pPr marL="0" indent="0">
              <a:buNone/>
            </a:pPr>
            <a:endParaRPr lang="en-US" altLang="en-US" sz="1400" dirty="0">
              <a:solidFill>
                <a:prstClr val="black"/>
              </a:solidFill>
            </a:endParaRPr>
          </a:p>
          <a:p>
            <a:pPr marL="0" indent="0" defTabSz="228600">
              <a:spcBef>
                <a:spcPts val="600"/>
              </a:spcBef>
              <a:spcAft>
                <a:spcPts val="600"/>
              </a:spcAft>
              <a:buNone/>
            </a:pPr>
            <a:endParaRPr lang="en-US" sz="1400" dirty="0" smtClean="0">
              <a:latin typeface="Arial" pitchFamily="34" charset="0"/>
              <a:cs typeface="Arial" pitchFamily="34" charset="0"/>
            </a:endParaRPr>
          </a:p>
        </p:txBody>
      </p:sp>
      <p:sp>
        <p:nvSpPr>
          <p:cNvPr id="7" name="Rectangle 6"/>
          <p:cNvSpPr/>
          <p:nvPr/>
        </p:nvSpPr>
        <p:spPr>
          <a:xfrm>
            <a:off x="485775" y="5028443"/>
            <a:ext cx="1345881" cy="989053"/>
          </a:xfrm>
          <a:prstGeom prst="rect">
            <a:avLst/>
          </a:prstGeom>
        </p:spPr>
        <p:txBody>
          <a:bodyPr wrap="none">
            <a:spAutoFit/>
          </a:bodyPr>
          <a:lstStyle/>
          <a:p>
            <a:pPr marL="285750" indent="-285750">
              <a:lnSpc>
                <a:spcPct val="107000"/>
              </a:lnSpc>
              <a:spcBef>
                <a:spcPts val="0"/>
              </a:spcBef>
              <a:spcAft>
                <a:spcPts val="800"/>
              </a:spcAft>
              <a:buFont typeface="Courier New" panose="02070309020205020404" pitchFamily="49" charset="0"/>
              <a:buChar char="o"/>
            </a:pP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dirty="0" smtClean="0">
                <a:latin typeface="Calibri" panose="020F0502020204030204" pitchFamily="34" charset="0"/>
                <a:ea typeface="Calibri" panose="020F0502020204030204" pitchFamily="34" charset="0"/>
                <a:cs typeface="Times New Roman" panose="02020603050405020304" pitchFamily="18" charset="0"/>
              </a:rPr>
              <a:t>1.4M</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Bef>
                <a:spcPts val="0"/>
              </a:spcBef>
              <a:spcAft>
                <a:spcPts val="800"/>
              </a:spcAft>
              <a:buFont typeface="Courier New" panose="02070309020205020404" pitchFamily="49" charset="0"/>
              <a:buChar char="o"/>
            </a:pPr>
            <a:r>
              <a:rPr lang="en-US" sz="1400" dirty="0" smtClean="0">
                <a:latin typeface="Calibri" panose="020F0502020204030204" pitchFamily="34" charset="0"/>
                <a:ea typeface="Calibri" panose="020F0502020204030204" pitchFamily="34" charset="0"/>
                <a:cs typeface="Times New Roman" panose="02020603050405020304" pitchFamily="18" charset="0"/>
              </a:rPr>
              <a:t>75/25 </a:t>
            </a:r>
            <a:r>
              <a:rPr lang="en-US" sz="1400" dirty="0">
                <a:latin typeface="Calibri" panose="020F0502020204030204" pitchFamily="34" charset="0"/>
                <a:ea typeface="Calibri" panose="020F0502020204030204" pitchFamily="34" charset="0"/>
                <a:cs typeface="Times New Roman" panose="02020603050405020304" pitchFamily="18" charset="0"/>
              </a:rPr>
              <a:t>Split </a:t>
            </a: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Bef>
                <a:spcPts val="0"/>
              </a:spcBef>
              <a:spcAft>
                <a:spcPts val="800"/>
              </a:spcAft>
              <a:buFont typeface="Courier New" panose="02070309020205020404" pitchFamily="49" charset="0"/>
              <a:buChar char="o"/>
            </a:pPr>
            <a:r>
              <a:rPr lang="en-US" sz="1400" dirty="0" smtClean="0">
                <a:latin typeface="Calibri" panose="020F0502020204030204" pitchFamily="34" charset="0"/>
                <a:ea typeface="Calibri" panose="020F0502020204030204" pitchFamily="34" charset="0"/>
                <a:cs typeface="Times New Roman" panose="02020603050405020304" pitchFamily="18" charset="0"/>
              </a:rPr>
              <a:t>$</a:t>
            </a:r>
            <a:r>
              <a:rPr lang="en-US" sz="1400" dirty="0" smtClean="0">
                <a:latin typeface="Calibri" panose="020F0502020204030204" pitchFamily="34" charset="0"/>
                <a:ea typeface="Calibri" panose="020F0502020204030204" pitchFamily="34" charset="0"/>
                <a:cs typeface="Times New Roman" panose="02020603050405020304" pitchFamily="18" charset="0"/>
              </a:rPr>
              <a:t>413K </a:t>
            </a:r>
            <a:r>
              <a:rPr lang="en-US" sz="1400" dirty="0">
                <a:latin typeface="Calibri" panose="020F0502020204030204" pitchFamily="34" charset="0"/>
                <a:ea typeface="Calibri" panose="020F0502020204030204" pitchFamily="34" charset="0"/>
                <a:cs typeface="Times New Roman" panose="02020603050405020304" pitchFamily="18" charset="0"/>
              </a:rPr>
              <a:t>State</a:t>
            </a:r>
            <a:endParaRPr lang="en-US" sz="1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4873" y="2839504"/>
            <a:ext cx="4648200" cy="3692837"/>
          </a:xfrm>
          <a:prstGeom prst="rect">
            <a:avLst/>
          </a:prstGeom>
        </p:spPr>
      </p:pic>
    </p:spTree>
    <p:extLst>
      <p:ext uri="{BB962C8B-B14F-4D97-AF65-F5344CB8AC3E}">
        <p14:creationId xmlns:p14="http://schemas.microsoft.com/office/powerpoint/2010/main" val="13151054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371600"/>
          </a:xfrm>
        </p:spPr>
        <p:txBody>
          <a:bodyPr lIns="0" tIns="0" rIns="0" bIns="0" anchor="t" anchorCtr="0">
            <a:noAutofit/>
          </a:bodyPr>
          <a:lstStyle/>
          <a:p>
            <a:pPr eaLnBrk="1" hangingPunct="1"/>
            <a:r>
              <a:rPr lang="en-US" sz="2400" b="1" dirty="0"/>
              <a:t>Electrical Circuiting, Devices &amp; Lighting </a:t>
            </a:r>
            <a:r>
              <a:rPr lang="en-US" sz="2400" b="1" dirty="0" smtClean="0"/>
              <a:t/>
            </a:r>
            <a:br>
              <a:rPr lang="en-US" sz="2400" b="1" dirty="0" smtClean="0"/>
            </a:br>
            <a:r>
              <a:rPr lang="en-US" sz="2400" b="1" dirty="0" smtClean="0"/>
              <a:t>Replacement </a:t>
            </a:r>
            <a:r>
              <a:rPr lang="en-US" sz="2400" b="1" dirty="0"/>
              <a:t>(Plumb Lane Armory</a:t>
            </a:r>
            <a:r>
              <a:rPr lang="en-US" sz="2400" b="1" dirty="0" smtClean="0"/>
              <a:t>)</a:t>
            </a:r>
            <a:br>
              <a:rPr lang="en-US" sz="2400" b="1" dirty="0" smtClean="0"/>
            </a:br>
            <a:r>
              <a:rPr lang="en-US" sz="2400" b="1" dirty="0" smtClean="0"/>
              <a:t>#21130</a:t>
            </a:r>
            <a:endParaRPr lang="en-US" altLang="en-US" sz="2400" b="1" dirty="0">
              <a:solidFill>
                <a:prstClr val="black"/>
              </a:solidFill>
            </a:endParaRPr>
          </a:p>
        </p:txBody>
      </p:sp>
      <p:sp>
        <p:nvSpPr>
          <p:cNvPr id="3" name="Content Placeholder 2"/>
          <p:cNvSpPr>
            <a:spLocks noGrp="1"/>
          </p:cNvSpPr>
          <p:nvPr>
            <p:ph idx="1"/>
          </p:nvPr>
        </p:nvSpPr>
        <p:spPr>
          <a:xfrm>
            <a:off x="457200" y="1600201"/>
            <a:ext cx="7162800" cy="2743200"/>
          </a:xfrm>
        </p:spPr>
        <p:txBody>
          <a:bodyPr>
            <a:noAutofit/>
          </a:bodyPr>
          <a:lstStyle/>
          <a:p>
            <a:pPr marL="0" indent="0" defTabSz="228600">
              <a:spcBef>
                <a:spcPts val="600"/>
              </a:spcBef>
              <a:spcAft>
                <a:spcPts val="600"/>
              </a:spcAft>
              <a:buNone/>
            </a:pPr>
            <a:r>
              <a:rPr lang="en-US" sz="1400" b="1" dirty="0" smtClean="0">
                <a:latin typeface="Arial" pitchFamily="34" charset="0"/>
                <a:cs typeface="Arial" pitchFamily="34" charset="0"/>
              </a:rPr>
              <a:t>Justification</a:t>
            </a:r>
            <a:r>
              <a:rPr lang="en-US" sz="1400" dirty="0" smtClean="0">
                <a:latin typeface="Arial" pitchFamily="34" charset="0"/>
                <a:cs typeface="Arial" pitchFamily="34" charset="0"/>
              </a:rPr>
              <a:t>:  </a:t>
            </a:r>
          </a:p>
          <a:p>
            <a:pPr defTabSz="228600">
              <a:spcBef>
                <a:spcPts val="600"/>
              </a:spcBef>
              <a:spcAft>
                <a:spcPts val="600"/>
              </a:spcAft>
            </a:pPr>
            <a:r>
              <a:rPr lang="en-US" sz="1400" dirty="0" smtClean="0">
                <a:latin typeface="Arial" pitchFamily="34" charset="0"/>
                <a:cs typeface="Arial" pitchFamily="34" charset="0"/>
              </a:rPr>
              <a:t>R</a:t>
            </a:r>
            <a:r>
              <a:rPr lang="en-US" sz="1400" dirty="0" smtClean="0"/>
              <a:t>eplace </a:t>
            </a:r>
            <a:r>
              <a:rPr lang="en-US" sz="1400" dirty="0" err="1"/>
              <a:t>panelboard</a:t>
            </a:r>
            <a:r>
              <a:rPr lang="en-US" sz="1400" dirty="0"/>
              <a:t> feeders, branch circuit conductors, conduits, electrical devices, LED lighting, </a:t>
            </a:r>
            <a:r>
              <a:rPr lang="en-US" sz="1400" dirty="0" smtClean="0"/>
              <a:t>and lighting </a:t>
            </a:r>
            <a:r>
              <a:rPr lang="en-US" sz="1400" dirty="0"/>
              <a:t>controls for three buildings located at the Plumb Lane Armory</a:t>
            </a:r>
            <a:endParaRPr lang="en-US" sz="1400" dirty="0" smtClean="0"/>
          </a:p>
          <a:p>
            <a:r>
              <a:rPr lang="en-US" sz="1400" dirty="0" smtClean="0"/>
              <a:t>The </a:t>
            </a:r>
            <a:r>
              <a:rPr lang="en-US" sz="1400" dirty="0"/>
              <a:t>existing underground conduits have failed due </a:t>
            </a:r>
            <a:r>
              <a:rPr lang="en-US" sz="1400" dirty="0" smtClean="0"/>
              <a:t>to corrosion </a:t>
            </a:r>
            <a:r>
              <a:rPr lang="en-US" sz="1400" dirty="0"/>
              <a:t>and do not provide an effective grounding pathway for the building and increase the risk of electrical </a:t>
            </a:r>
            <a:r>
              <a:rPr lang="en-US" sz="1400" dirty="0" smtClean="0"/>
              <a:t>shock and </a:t>
            </a:r>
            <a:r>
              <a:rPr lang="en-US" sz="1400" dirty="0"/>
              <a:t>electrocution to </a:t>
            </a:r>
            <a:r>
              <a:rPr lang="en-US" sz="1400" dirty="0" smtClean="0"/>
              <a:t>personnel</a:t>
            </a:r>
          </a:p>
          <a:p>
            <a:endParaRPr lang="en-US" sz="1400" dirty="0" smtClean="0"/>
          </a:p>
          <a:p>
            <a:r>
              <a:rPr lang="en-US" sz="1400" dirty="0" smtClean="0"/>
              <a:t>Lighting </a:t>
            </a:r>
            <a:r>
              <a:rPr lang="en-US" sz="1400" dirty="0"/>
              <a:t>is approximately 40 years old and at end of life</a:t>
            </a:r>
            <a:endParaRPr lang="en-US" sz="1400" dirty="0" smtClean="0"/>
          </a:p>
          <a:p>
            <a:endParaRPr lang="en-US" altLang="en-US" sz="1400" dirty="0">
              <a:solidFill>
                <a:prstClr val="black"/>
              </a:solidFill>
            </a:endParaRPr>
          </a:p>
          <a:p>
            <a:pPr marL="0" indent="0" defTabSz="228600">
              <a:spcBef>
                <a:spcPts val="600"/>
              </a:spcBef>
              <a:spcAft>
                <a:spcPts val="600"/>
              </a:spcAft>
              <a:buNone/>
            </a:pPr>
            <a:endParaRPr lang="en-US" sz="1400" dirty="0" smtClean="0">
              <a:latin typeface="Arial" pitchFamily="34" charset="0"/>
              <a:cs typeface="Arial" pitchFamily="34" charset="0"/>
            </a:endParaRPr>
          </a:p>
        </p:txBody>
      </p:sp>
      <p:sp>
        <p:nvSpPr>
          <p:cNvPr id="7" name="Rectangle 6"/>
          <p:cNvSpPr/>
          <p:nvPr/>
        </p:nvSpPr>
        <p:spPr>
          <a:xfrm>
            <a:off x="485775" y="5028443"/>
            <a:ext cx="1345881" cy="989053"/>
          </a:xfrm>
          <a:prstGeom prst="rect">
            <a:avLst/>
          </a:prstGeom>
        </p:spPr>
        <p:txBody>
          <a:bodyPr wrap="none">
            <a:spAutoFit/>
          </a:bodyPr>
          <a:lstStyle/>
          <a:p>
            <a:pPr marL="285750" indent="-285750">
              <a:lnSpc>
                <a:spcPct val="107000"/>
              </a:lnSpc>
              <a:spcBef>
                <a:spcPts val="0"/>
              </a:spcBef>
              <a:spcAft>
                <a:spcPts val="800"/>
              </a:spcAft>
              <a:buFont typeface="Courier New" panose="02070309020205020404" pitchFamily="49" charset="0"/>
              <a:buChar char="o"/>
            </a:pP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dirty="0" smtClean="0">
                <a:latin typeface="Calibri" panose="020F0502020204030204" pitchFamily="34" charset="0"/>
                <a:ea typeface="Calibri" panose="020F0502020204030204" pitchFamily="34" charset="0"/>
                <a:cs typeface="Times New Roman" panose="02020603050405020304" pitchFamily="18" charset="0"/>
              </a:rPr>
              <a:t>1M</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Bef>
                <a:spcPts val="0"/>
              </a:spcBef>
              <a:spcAft>
                <a:spcPts val="800"/>
              </a:spcAft>
              <a:buFont typeface="Courier New" panose="02070309020205020404" pitchFamily="49" charset="0"/>
              <a:buChar char="o"/>
            </a:pPr>
            <a:r>
              <a:rPr lang="en-US" sz="1400" dirty="0" smtClean="0">
                <a:latin typeface="Calibri" panose="020F0502020204030204" pitchFamily="34" charset="0"/>
                <a:ea typeface="Calibri" panose="020F0502020204030204" pitchFamily="34" charset="0"/>
                <a:cs typeface="Times New Roman" panose="02020603050405020304" pitchFamily="18" charset="0"/>
              </a:rPr>
              <a:t>75/25 </a:t>
            </a:r>
            <a:r>
              <a:rPr lang="en-US" sz="1400" dirty="0">
                <a:latin typeface="Calibri" panose="020F0502020204030204" pitchFamily="34" charset="0"/>
                <a:ea typeface="Calibri" panose="020F0502020204030204" pitchFamily="34" charset="0"/>
                <a:cs typeface="Times New Roman" panose="02020603050405020304" pitchFamily="18" charset="0"/>
              </a:rPr>
              <a:t>Split </a:t>
            </a: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Bef>
                <a:spcPts val="0"/>
              </a:spcBef>
              <a:spcAft>
                <a:spcPts val="800"/>
              </a:spcAft>
              <a:buFont typeface="Courier New" panose="02070309020205020404" pitchFamily="49" charset="0"/>
              <a:buChar char="o"/>
            </a:pPr>
            <a:r>
              <a:rPr lang="en-US" sz="1400" dirty="0" smtClean="0">
                <a:latin typeface="Calibri" panose="020F0502020204030204" pitchFamily="34" charset="0"/>
                <a:ea typeface="Calibri" panose="020F0502020204030204" pitchFamily="34" charset="0"/>
                <a:cs typeface="Times New Roman" panose="02020603050405020304" pitchFamily="18" charset="0"/>
              </a:rPr>
              <a:t>$300K </a:t>
            </a:r>
            <a:r>
              <a:rPr lang="en-US" sz="1400" dirty="0">
                <a:latin typeface="Calibri" panose="020F0502020204030204" pitchFamily="34" charset="0"/>
                <a:ea typeface="Calibri" panose="020F0502020204030204" pitchFamily="34" charset="0"/>
                <a:cs typeface="Times New Roman" panose="02020603050405020304" pitchFamily="18" charset="0"/>
              </a:rPr>
              <a:t>State</a:t>
            </a:r>
            <a:endParaRPr lang="en-US" sz="1400" dirty="0"/>
          </a:p>
        </p:txBody>
      </p:sp>
    </p:spTree>
    <p:extLst>
      <p:ext uri="{BB962C8B-B14F-4D97-AF65-F5344CB8AC3E}">
        <p14:creationId xmlns:p14="http://schemas.microsoft.com/office/powerpoint/2010/main" val="98046454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29448</TotalTime>
  <Words>1930</Words>
  <Application>Microsoft Office PowerPoint</Application>
  <PresentationFormat>On-screen Show (4:3)</PresentationFormat>
  <Paragraphs>262</Paragraphs>
  <Slides>24</Slides>
  <Notes>5</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0" baseType="lpstr">
      <vt:lpstr>Arial</vt:lpstr>
      <vt:lpstr>Calibri</vt:lpstr>
      <vt:lpstr>Courier New</vt:lpstr>
      <vt:lpstr>Times New Roman</vt:lpstr>
      <vt:lpstr>1_Custom Design</vt:lpstr>
      <vt:lpstr>Photo Editor Photo</vt:lpstr>
      <vt:lpstr>         Washoe County Training Center Addition  (Harry Reid Training Center)  #21142</vt:lpstr>
      <vt:lpstr>Background</vt:lpstr>
      <vt:lpstr>Construct Organizational Parking  Addition (Las Vegas Readiness Center) ID # 21139</vt:lpstr>
      <vt:lpstr>Renovate Restrooms    (Clark County Readiness Center) ID # 21128</vt:lpstr>
      <vt:lpstr>Advanced Planning General Instruction  Building Design(Floyd Edsall Training Center) #21144</vt:lpstr>
      <vt:lpstr>  Upgrade Wastewater Treatment System (Elko County Readiness Center) ID # 21127</vt:lpstr>
      <vt:lpstr>Domestic Hot Water System and Transformer  Replacement  (Nevada Army National Guard - Office of the Adjutant General) #21133</vt:lpstr>
      <vt:lpstr>Construct Organizational Parking  (Washoe County Armory) #21206</vt:lpstr>
      <vt:lpstr>Electrical Circuiting, Devices &amp; Lighting  Replacement (Plumb Lane Armory) #21130</vt:lpstr>
      <vt:lpstr>Advance Planning Design: Connection to  Sewer System  (Speedway Readiness Center) #21202</vt:lpstr>
      <vt:lpstr>HVAC Systems Renovation (Clark County Armory) ID # 7524</vt:lpstr>
      <vt:lpstr>Upgrade Interior Lighting  (Las Vegas Readiness Center) #21136</vt:lpstr>
      <vt:lpstr>Loading Dock (N. Las Vegas Readiness Center) ID # 7586</vt:lpstr>
      <vt:lpstr>Security Fencing  (Floyd Edsall Training Center) #21132</vt:lpstr>
      <vt:lpstr>Replace Buildings 6 Overhead Doors (Carlin Readiness Center) ID # 7583</vt:lpstr>
      <vt:lpstr>Interior/Exterior Door Replacement (Clark County Armory) ID # 19124</vt:lpstr>
      <vt:lpstr>  Covered Patio (Clark County Readiness Center) ID # 19130</vt:lpstr>
      <vt:lpstr>Purchase of Navy Reserve Center (Stead) #21148</vt:lpstr>
      <vt:lpstr>HVAC Systems Renovation  (Carlin Readiness Center) #7608</vt:lpstr>
      <vt:lpstr>Restroom and Shower Renovation  (Washoe County Armory) #21131</vt:lpstr>
      <vt:lpstr>Construct Storage Buildings, Three Facilities (NNG State Maintenance) #21129</vt:lpstr>
      <vt:lpstr>Security Fence Addition (Elko County Readiness Center) ID # 7612a </vt:lpstr>
      <vt:lpstr>       Recondition Water Tank (Elko County Readiness Center) ID # 7595</vt:lpstr>
      <vt:lpstr>Replace Domestic Water Heaters (Elko County Readiness Center) ID # 7611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Command and Staff</dc:title>
  <dc:creator>cahillt</dc:creator>
  <cp:lastModifiedBy>Paxton, David CIV</cp:lastModifiedBy>
  <cp:revision>1927</cp:revision>
  <cp:lastPrinted>2020-08-11T18:34:52Z</cp:lastPrinted>
  <dcterms:created xsi:type="dcterms:W3CDTF">1999-11-17T23:06:20Z</dcterms:created>
  <dcterms:modified xsi:type="dcterms:W3CDTF">2020-08-21T21:54:33Z</dcterms:modified>
</cp:coreProperties>
</file>